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handoutMasterIdLst>
    <p:handoutMasterId r:id="rId39"/>
  </p:handoutMasterIdLst>
  <p:sldIdLst>
    <p:sldId id="298" r:id="rId2"/>
    <p:sldId id="302" r:id="rId3"/>
    <p:sldId id="303" r:id="rId4"/>
    <p:sldId id="304" r:id="rId5"/>
    <p:sldId id="305" r:id="rId6"/>
    <p:sldId id="335" r:id="rId7"/>
    <p:sldId id="336" r:id="rId8"/>
    <p:sldId id="306" r:id="rId9"/>
    <p:sldId id="308" r:id="rId10"/>
    <p:sldId id="307" r:id="rId11"/>
    <p:sldId id="326" r:id="rId12"/>
    <p:sldId id="322" r:id="rId13"/>
    <p:sldId id="323" r:id="rId14"/>
    <p:sldId id="325" r:id="rId15"/>
    <p:sldId id="324" r:id="rId16"/>
    <p:sldId id="327" r:id="rId17"/>
    <p:sldId id="328" r:id="rId18"/>
    <p:sldId id="329" r:id="rId19"/>
    <p:sldId id="331" r:id="rId20"/>
    <p:sldId id="330" r:id="rId21"/>
    <p:sldId id="309" r:id="rId22"/>
    <p:sldId id="310" r:id="rId23"/>
    <p:sldId id="314" r:id="rId24"/>
    <p:sldId id="312" r:id="rId25"/>
    <p:sldId id="313" r:id="rId26"/>
    <p:sldId id="317" r:id="rId27"/>
    <p:sldId id="316" r:id="rId28"/>
    <p:sldId id="319" r:id="rId29"/>
    <p:sldId id="320" r:id="rId30"/>
    <p:sldId id="321" r:id="rId31"/>
    <p:sldId id="315" r:id="rId32"/>
    <p:sldId id="311" r:id="rId33"/>
    <p:sldId id="318" r:id="rId34"/>
    <p:sldId id="332" r:id="rId35"/>
    <p:sldId id="333" r:id="rId36"/>
    <p:sldId id="334" r:id="rId37"/>
  </p:sldIdLst>
  <p:sldSz cx="12192000" cy="6858000"/>
  <p:notesSz cx="6858000" cy="973455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99" userDrawn="1">
          <p15:clr>
            <a:srgbClr val="A4A3A4"/>
          </p15:clr>
        </p15:guide>
        <p15:guide id="2" pos="695" userDrawn="1">
          <p15:clr>
            <a:srgbClr val="A4A3A4"/>
          </p15:clr>
        </p15:guide>
        <p15:guide id="3" orient="horz" pos="754">
          <p15:clr>
            <a:srgbClr val="A4A3A4"/>
          </p15:clr>
        </p15:guide>
        <p15:guide id="4" pos="52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62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00"/>
    <a:srgbClr val="1A171B"/>
    <a:srgbClr val="C6C7C8"/>
    <a:srgbClr val="99C1DA"/>
    <a:srgbClr val="D1D2D3"/>
    <a:srgbClr val="66A3C8"/>
    <a:srgbClr val="00738D"/>
    <a:srgbClr val="3384B5"/>
    <a:srgbClr val="8B4973"/>
    <a:srgbClr val="76A39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196" autoAdjust="0"/>
    <p:restoredTop sz="91774" autoAdjust="0"/>
  </p:normalViewPr>
  <p:slideViewPr>
    <p:cSldViewPr snapToObjects="1">
      <p:cViewPr varScale="1">
        <p:scale>
          <a:sx n="75" d="100"/>
          <a:sy n="75" d="100"/>
        </p:scale>
        <p:origin x="46" y="142"/>
      </p:cViewPr>
      <p:guideLst>
        <p:guide orient="horz" pos="799"/>
        <p:guide pos="695"/>
        <p:guide orient="horz" pos="754"/>
        <p:guide pos="529"/>
      </p:guideLst>
    </p:cSldViewPr>
  </p:slideViewPr>
  <p:outlineViewPr>
    <p:cViewPr>
      <p:scale>
        <a:sx n="33" d="100"/>
        <a:sy n="33" d="100"/>
      </p:scale>
      <p:origin x="0" y="1223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Objects="1" showGuides="1">
      <p:cViewPr>
        <p:scale>
          <a:sx n="66" d="100"/>
          <a:sy n="66" d="100"/>
        </p:scale>
        <p:origin x="-3062" y="125"/>
      </p:cViewPr>
      <p:guideLst>
        <p:guide orient="horz" pos="3062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873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873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A261A6-EC08-4A73-A06C-2E5987F26A35}" type="datetimeFigureOut">
              <a:rPr lang="de-CH" smtClean="0"/>
              <a:t>17.06.2020</a:t>
            </a:fld>
            <a:endParaRPr lang="de-CH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245600"/>
            <a:ext cx="2971800" cy="4873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9245600"/>
            <a:ext cx="2971800" cy="4873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632770-F47B-49A8-A654-7D2712296F2E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27142999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86728"/>
          </a:xfrm>
          <a:prstGeom prst="rect">
            <a:avLst/>
          </a:prstGeom>
        </p:spPr>
        <p:txBody>
          <a:bodyPr vert="horz" lIns="91431" tIns="45716" rIns="91431" bIns="45716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86728"/>
          </a:xfrm>
          <a:prstGeom prst="rect">
            <a:avLst/>
          </a:prstGeom>
        </p:spPr>
        <p:txBody>
          <a:bodyPr vert="horz" lIns="91431" tIns="45716" rIns="91431" bIns="45716" rtlCol="0"/>
          <a:lstStyle>
            <a:lvl1pPr algn="r">
              <a:defRPr sz="1200"/>
            </a:lvl1pPr>
          </a:lstStyle>
          <a:p>
            <a:fld id="{12E8396D-C179-49FB-90FC-DFFEFED52D5D}" type="datetimeFigureOut">
              <a:rPr lang="de-CH" smtClean="0"/>
              <a:pPr/>
              <a:t>17.06.2020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85738" y="730250"/>
            <a:ext cx="6486525" cy="36496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1" tIns="45716" rIns="91431" bIns="45716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623912"/>
            <a:ext cx="5486400" cy="4380548"/>
          </a:xfrm>
          <a:prstGeom prst="rect">
            <a:avLst/>
          </a:prstGeom>
        </p:spPr>
        <p:txBody>
          <a:bodyPr vert="horz" lIns="91431" tIns="45716" rIns="91431" bIns="45716" rtlCol="0"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CH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246133"/>
            <a:ext cx="2971800" cy="486728"/>
          </a:xfrm>
          <a:prstGeom prst="rect">
            <a:avLst/>
          </a:prstGeom>
        </p:spPr>
        <p:txBody>
          <a:bodyPr vert="horz" lIns="91431" tIns="45716" rIns="91431" bIns="45716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9246133"/>
            <a:ext cx="2971800" cy="486728"/>
          </a:xfrm>
          <a:prstGeom prst="rect">
            <a:avLst/>
          </a:prstGeom>
        </p:spPr>
        <p:txBody>
          <a:bodyPr vert="horz" lIns="91431" tIns="45716" rIns="91431" bIns="45716" rtlCol="0" anchor="b"/>
          <a:lstStyle>
            <a:lvl1pPr algn="r">
              <a:defRPr sz="1200"/>
            </a:lvl1pPr>
          </a:lstStyle>
          <a:p>
            <a:fld id="{030F1662-E304-472D-9055-62419893CD52}" type="slidenum">
              <a:rPr lang="de-CH" smtClean="0"/>
              <a:pPr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199409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285750" indent="-285750" algn="l" defTabSz="914400" rtl="0" eaLnBrk="1" latinLnBrk="0" hangingPunct="1">
      <a:buClr>
        <a:schemeClr val="tx2"/>
      </a:buClr>
      <a:buSzPct val="95000"/>
      <a:buFont typeface="Wingdings" pitchFamily="2" charset="2"/>
      <a:buChar char="n"/>
      <a:defRPr lang="de-DE" sz="1700" b="0" kern="1200" dirty="0" smtClean="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628650" indent="-171450" algn="l" defTabSz="914400" rtl="0" eaLnBrk="1" latinLnBrk="0" hangingPunct="1">
      <a:buClr>
        <a:srgbClr val="C6C7C8"/>
      </a:buClr>
      <a:buSzPct val="95000"/>
      <a:buFont typeface="Wingdings" pitchFamily="2" charset="2"/>
      <a:buChar char="n"/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2pPr>
    <a:lvl3pPr marL="1085850" indent="-171450" algn="l" defTabSz="914400" rtl="0" eaLnBrk="1" latinLnBrk="0" hangingPunct="1">
      <a:buClr>
        <a:srgbClr val="C6C7C8"/>
      </a:buClr>
      <a:buSzPct val="80000"/>
      <a:buFont typeface="Wingdings" pitchFamily="2" charset="2"/>
      <a:buChar char="n"/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3pPr>
    <a:lvl4pPr marL="1543050" indent="-171450" algn="l" defTabSz="914400" rtl="0" eaLnBrk="1" latinLnBrk="0" hangingPunct="1">
      <a:buClr>
        <a:srgbClr val="C6C7C8"/>
      </a:buClr>
      <a:buSzPct val="80000"/>
      <a:buFont typeface="Wingdings" pitchFamily="2" charset="2"/>
      <a:buChar char="n"/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4pPr>
    <a:lvl5pPr marL="2000250" indent="-171450" algn="l" defTabSz="914400" rtl="0" eaLnBrk="1" latinLnBrk="0" hangingPunct="1">
      <a:buClr>
        <a:srgbClr val="C6C7C8"/>
      </a:buClr>
      <a:buSzPct val="80000"/>
      <a:buFont typeface="Wingdings" pitchFamily="2" charset="2"/>
      <a:buChar char="n"/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Lage heute schlecht messbar</a:t>
            </a:r>
          </a:p>
          <a:p>
            <a:r>
              <a:rPr lang="de-CH" dirty="0"/>
              <a:t>Nicht reproduzierbare Messungen</a:t>
            </a:r>
          </a:p>
          <a:p>
            <a:r>
              <a:rPr lang="de-CH" dirty="0"/>
              <a:t>Teure Hardware</a:t>
            </a:r>
          </a:p>
          <a:p>
            <a:r>
              <a:rPr lang="de-CH" dirty="0"/>
              <a:t>Telezentrische Objektive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F1662-E304-472D-9055-62419893CD52}" type="slidenum">
              <a:rPr lang="de-CH" smtClean="0"/>
              <a:pPr/>
              <a:t>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8273352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Inkreis </a:t>
            </a:r>
          </a:p>
          <a:p>
            <a:r>
              <a:rPr lang="de-CH" dirty="0"/>
              <a:t>H über </a:t>
            </a:r>
            <a:r>
              <a:rPr lang="de-CH" dirty="0" err="1"/>
              <a:t>brennweite</a:t>
            </a:r>
            <a:r>
              <a:rPr lang="de-CH" dirty="0"/>
              <a:t> und ppm berechnen</a:t>
            </a:r>
          </a:p>
          <a:p>
            <a:r>
              <a:rPr lang="de-CH" dirty="0"/>
              <a:t>Strahlensatz</a:t>
            </a:r>
          </a:p>
          <a:p>
            <a:r>
              <a:rPr lang="de-CH" dirty="0"/>
              <a:t>D dann L rechnen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F1662-E304-472D-9055-62419893CD52}" type="slidenum">
              <a:rPr lang="de-CH" smtClean="0"/>
              <a:pPr/>
              <a:t>25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384211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Vorgegebene billige Hardware mit Ziel: schlechte Kamera mit viel Rechenleistung kompensieren</a:t>
            </a:r>
          </a:p>
          <a:p>
            <a:r>
              <a:rPr lang="de-CH" dirty="0"/>
              <a:t>Pi Kamera 25 Dollar</a:t>
            </a:r>
          </a:p>
          <a:p>
            <a:r>
              <a:rPr lang="de-CH" dirty="0" err="1"/>
              <a:t>Jetson</a:t>
            </a:r>
            <a:r>
              <a:rPr lang="de-CH" dirty="0"/>
              <a:t> </a:t>
            </a:r>
            <a:r>
              <a:rPr lang="de-CH" dirty="0" err="1"/>
              <a:t>nano</a:t>
            </a:r>
            <a:r>
              <a:rPr lang="de-CH" dirty="0"/>
              <a:t> ab 109 Euro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F1662-E304-472D-9055-62419893CD52}" type="slidenum">
              <a:rPr lang="de-CH" smtClean="0"/>
              <a:pPr/>
              <a:t>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668199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Folien Noise sehr variabel</a:t>
            </a:r>
          </a:p>
          <a:p>
            <a:r>
              <a:rPr lang="de-CH" dirty="0"/>
              <a:t>Preis von Folie A3 über 100.- Auch nicht so günstig</a:t>
            </a:r>
          </a:p>
          <a:p>
            <a:r>
              <a:rPr lang="de-CH" dirty="0"/>
              <a:t>Print und LED sehr günstig mit </a:t>
            </a:r>
          </a:p>
          <a:p>
            <a:r>
              <a:rPr lang="de-CH" dirty="0"/>
              <a:t>4.88.- Für 2000 </a:t>
            </a:r>
            <a:r>
              <a:rPr lang="de-CH" dirty="0" err="1"/>
              <a:t>prints</a:t>
            </a:r>
            <a:r>
              <a:rPr lang="de-CH" dirty="0"/>
              <a:t> mit </a:t>
            </a:r>
            <a:r>
              <a:rPr lang="de-CH" dirty="0" err="1"/>
              <a:t>led</a:t>
            </a:r>
            <a:r>
              <a:rPr lang="de-CH" dirty="0"/>
              <a:t> und widerstand</a:t>
            </a:r>
          </a:p>
          <a:p>
            <a:endParaRPr lang="de-CH" dirty="0"/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F1662-E304-472D-9055-62419893CD52}" type="slidenum">
              <a:rPr lang="de-CH" smtClean="0"/>
              <a:pPr/>
              <a:t>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484860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Alle LED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F1662-E304-472D-9055-62419893CD52}" type="slidenum">
              <a:rPr lang="de-CH" smtClean="0"/>
              <a:pPr/>
              <a:t>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6026249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LED gleichmässig</a:t>
            </a:r>
          </a:p>
          <a:p>
            <a:r>
              <a:rPr lang="de-CH" dirty="0"/>
              <a:t>Vignettierung grösser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F1662-E304-472D-9055-62419893CD52}" type="slidenum">
              <a:rPr lang="de-CH" smtClean="0"/>
              <a:pPr/>
              <a:t>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283254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F1662-E304-472D-9055-62419893CD52}" type="slidenum">
              <a:rPr lang="de-CH" smtClean="0"/>
              <a:pPr/>
              <a:t>12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5682786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Rechtecke über Kontoren legen</a:t>
            </a:r>
          </a:p>
          <a:p>
            <a:r>
              <a:rPr lang="de-CH" dirty="0"/>
              <a:t>Benötigt bekannte abstände um ppm ¨zu finden</a:t>
            </a:r>
          </a:p>
          <a:p>
            <a:r>
              <a:rPr lang="de-CH" dirty="0" err="1"/>
              <a:t>Zenter</a:t>
            </a:r>
            <a:r>
              <a:rPr lang="de-CH" dirty="0"/>
              <a:t> der </a:t>
            </a:r>
            <a:r>
              <a:rPr lang="de-CH" dirty="0" err="1"/>
              <a:t>rechtecke</a:t>
            </a:r>
            <a:r>
              <a:rPr lang="de-CH" dirty="0"/>
              <a:t> für </a:t>
            </a:r>
            <a:r>
              <a:rPr lang="de-CH" dirty="0" err="1"/>
              <a:t>distanz</a:t>
            </a:r>
            <a:endParaRPr lang="de-CH" dirty="0"/>
          </a:p>
          <a:p>
            <a:r>
              <a:rPr lang="de-CH" dirty="0" err="1"/>
              <a:t>Ringbuffer</a:t>
            </a:r>
            <a:r>
              <a:rPr lang="de-CH" dirty="0"/>
              <a:t> von 10 immer mittel für ppm</a:t>
            </a:r>
          </a:p>
          <a:p>
            <a:endParaRPr lang="de-CH" dirty="0"/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F1662-E304-472D-9055-62419893CD52}" type="slidenum">
              <a:rPr lang="de-CH" smtClean="0"/>
              <a:pPr/>
              <a:t>22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707541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Rechteck über Kontur </a:t>
            </a:r>
          </a:p>
          <a:p>
            <a:r>
              <a:rPr lang="de-CH" dirty="0"/>
              <a:t>Gewisse </a:t>
            </a:r>
            <a:r>
              <a:rPr lang="de-CH" dirty="0" err="1"/>
              <a:t>grösse</a:t>
            </a:r>
            <a:r>
              <a:rPr lang="de-CH" dirty="0"/>
              <a:t> </a:t>
            </a:r>
          </a:p>
          <a:p>
            <a:r>
              <a:rPr lang="de-CH" dirty="0"/>
              <a:t>Innerhalb von </a:t>
            </a:r>
            <a:r>
              <a:rPr lang="de-CH" dirty="0" err="1"/>
              <a:t>sep</a:t>
            </a:r>
            <a:endParaRPr lang="de-CH" dirty="0"/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F1662-E304-472D-9055-62419893CD52}" type="slidenum">
              <a:rPr lang="de-CH" smtClean="0"/>
              <a:pPr/>
              <a:t>23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893937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/>
              <a:t>Zenter</a:t>
            </a:r>
            <a:r>
              <a:rPr lang="de-CH" dirty="0"/>
              <a:t> in </a:t>
            </a:r>
            <a:r>
              <a:rPr lang="de-CH" dirty="0" err="1"/>
              <a:t>inzenter</a:t>
            </a:r>
            <a:r>
              <a:rPr lang="de-CH" dirty="0"/>
              <a:t> schieben</a:t>
            </a:r>
          </a:p>
          <a:p>
            <a:r>
              <a:rPr lang="de-CH" dirty="0"/>
              <a:t>Drehmatrize mit </a:t>
            </a:r>
            <a:r>
              <a:rPr lang="de-CH" dirty="0" err="1"/>
              <a:t>winkel</a:t>
            </a:r>
            <a:r>
              <a:rPr lang="de-CH" dirty="0"/>
              <a:t> drehen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F1662-E304-472D-9055-62419893CD52}" type="slidenum">
              <a:rPr lang="de-CH" smtClean="0"/>
              <a:pPr/>
              <a:t>24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1102361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upttitelfoli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 userDrawn="1"/>
        </p:nvSpPr>
        <p:spPr>
          <a:xfrm>
            <a:off x="608985" y="436564"/>
            <a:ext cx="5803200" cy="5801677"/>
          </a:xfrm>
          <a:prstGeom prst="rect">
            <a:avLst/>
          </a:prstGeom>
          <a:solidFill>
            <a:schemeClr val="accent1"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180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08985" y="1478281"/>
            <a:ext cx="7685616" cy="381000"/>
          </a:xfrm>
          <a:noFill/>
        </p:spPr>
        <p:txBody>
          <a:bodyPr tIns="0" anchor="t" anchorCtr="0">
            <a:noAutofit/>
          </a:bodyPr>
          <a:lstStyle>
            <a:lvl1pPr marL="450850" indent="0">
              <a:defRPr cap="all" baseline="0"/>
            </a:lvl1pPr>
          </a:lstStyle>
          <a:p>
            <a:r>
              <a:rPr lang="de-DE"/>
              <a:t>Titelmasterformat durch Klicken bearbeiten</a:t>
            </a:r>
            <a:endParaRPr lang="de-CH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608985" y="4186990"/>
            <a:ext cx="7685616" cy="1516327"/>
          </a:xfrm>
          <a:noFill/>
        </p:spPr>
        <p:txBody>
          <a:bodyPr tIns="144000">
            <a:noAutofit/>
          </a:bodyPr>
          <a:lstStyle>
            <a:lvl1pPr marL="444500" indent="0" algn="l">
              <a:spcAft>
                <a:spcPts val="0"/>
              </a:spcAft>
              <a:buNone/>
              <a:defRPr sz="1500" b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Formatvorlage des Untertitelmasters durch Klicken bearbeiten</a:t>
            </a:r>
            <a:endParaRPr lang="de-CH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0"/>
          </p:nvPr>
        </p:nvSpPr>
        <p:spPr>
          <a:xfrm>
            <a:off x="608985" y="900114"/>
            <a:ext cx="7685616" cy="349567"/>
          </a:xfrm>
        </p:spPr>
        <p:txBody>
          <a:bodyPr/>
          <a:lstStyle>
            <a:lvl1pPr marL="446088" indent="0">
              <a:buNone/>
              <a:defRPr sz="1500" b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8" name="Textplatzhalter 6"/>
          <p:cNvSpPr>
            <a:spLocks noGrp="1"/>
          </p:cNvSpPr>
          <p:nvPr>
            <p:ph type="body" sz="quarter" idx="11"/>
          </p:nvPr>
        </p:nvSpPr>
        <p:spPr>
          <a:xfrm>
            <a:off x="608985" y="1859282"/>
            <a:ext cx="7685616" cy="349567"/>
          </a:xfrm>
        </p:spPr>
        <p:txBody>
          <a:bodyPr tIns="0"/>
          <a:lstStyle>
            <a:lvl1pPr marL="446088" indent="0">
              <a:buNone/>
              <a:defRPr sz="1500" b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2"/>
          </p:nvPr>
        </p:nvSpPr>
        <p:spPr>
          <a:xfrm>
            <a:off x="1352551" y="3256769"/>
            <a:ext cx="4262967" cy="701675"/>
          </a:xfrm>
        </p:spPr>
        <p:txBody>
          <a:bodyPr/>
          <a:lstStyle>
            <a:lvl1pPr marL="264563" indent="0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CH" dirty="0"/>
          </a:p>
        </p:txBody>
      </p:sp>
      <p:grpSp>
        <p:nvGrpSpPr>
          <p:cNvPr id="11" name="Gruppieren 10"/>
          <p:cNvGrpSpPr/>
          <p:nvPr userDrawn="1"/>
        </p:nvGrpSpPr>
        <p:grpSpPr>
          <a:xfrm>
            <a:off x="1990" y="5661352"/>
            <a:ext cx="2671534" cy="907200"/>
            <a:chOff x="1990" y="5661352"/>
            <a:chExt cx="2671534" cy="907200"/>
          </a:xfrm>
        </p:grpSpPr>
        <p:pic>
          <p:nvPicPr>
            <p:cNvPr id="9" name="Grafik 8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5524" y="5671527"/>
              <a:ext cx="2448000" cy="886223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sp>
          <p:nvSpPr>
            <p:cNvPr id="4" name="Rechteck 3"/>
            <p:cNvSpPr/>
            <p:nvPr userDrawn="1"/>
          </p:nvSpPr>
          <p:spPr>
            <a:xfrm>
              <a:off x="1990" y="5661352"/>
              <a:ext cx="324000" cy="907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</p:grpSp>
      <p:sp>
        <p:nvSpPr>
          <p:cNvPr id="12" name="Inhaltsplatzhalter 11"/>
          <p:cNvSpPr>
            <a:spLocks noGrp="1"/>
          </p:cNvSpPr>
          <p:nvPr>
            <p:ph sz="quarter" idx="13"/>
          </p:nvPr>
        </p:nvSpPr>
        <p:spPr>
          <a:xfrm>
            <a:off x="9840913" y="3429000"/>
            <a:ext cx="914400" cy="914400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777935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ohne Bild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 userDrawn="1"/>
        </p:nvSpPr>
        <p:spPr>
          <a:xfrm>
            <a:off x="608985" y="442913"/>
            <a:ext cx="5803200" cy="5803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1800"/>
          </a:p>
        </p:txBody>
      </p:sp>
      <p:sp>
        <p:nvSpPr>
          <p:cNvPr id="8" name="Untertitel 2"/>
          <p:cNvSpPr>
            <a:spLocks noGrp="1"/>
          </p:cNvSpPr>
          <p:nvPr>
            <p:ph type="subTitle" idx="1"/>
          </p:nvPr>
        </p:nvSpPr>
        <p:spPr>
          <a:xfrm>
            <a:off x="608985" y="4186990"/>
            <a:ext cx="7685616" cy="1516327"/>
          </a:xfrm>
          <a:noFill/>
        </p:spPr>
        <p:txBody>
          <a:bodyPr tIns="144000">
            <a:noAutofit/>
          </a:bodyPr>
          <a:lstStyle>
            <a:lvl1pPr marL="444500" indent="0" algn="l">
              <a:spcAft>
                <a:spcPts val="0"/>
              </a:spcAft>
              <a:buNone/>
              <a:defRPr sz="1500" b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Formatvorlage des Untertitelmasters durch Klicken bearbeiten</a:t>
            </a:r>
            <a:endParaRPr lang="de-CH" dirty="0"/>
          </a:p>
        </p:txBody>
      </p:sp>
      <p:sp>
        <p:nvSpPr>
          <p:cNvPr id="9" name="Textplatzhalter 6"/>
          <p:cNvSpPr>
            <a:spLocks noGrp="1"/>
          </p:cNvSpPr>
          <p:nvPr>
            <p:ph type="body" sz="quarter" idx="10"/>
          </p:nvPr>
        </p:nvSpPr>
        <p:spPr>
          <a:xfrm>
            <a:off x="608985" y="900114"/>
            <a:ext cx="7685616" cy="349567"/>
          </a:xfrm>
        </p:spPr>
        <p:txBody>
          <a:bodyPr/>
          <a:lstStyle>
            <a:lvl1pPr marL="446088" indent="0">
              <a:buNone/>
              <a:defRPr sz="1500" b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2"/>
          </p:nvPr>
        </p:nvSpPr>
        <p:spPr>
          <a:xfrm>
            <a:off x="1352551" y="3256769"/>
            <a:ext cx="4262967" cy="701675"/>
          </a:xfrm>
        </p:spPr>
        <p:txBody>
          <a:bodyPr/>
          <a:lstStyle>
            <a:lvl1pPr marL="264563" indent="0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CH" dirty="0"/>
          </a:p>
        </p:txBody>
      </p:sp>
      <p:sp>
        <p:nvSpPr>
          <p:cNvPr id="11" name="Titel 1"/>
          <p:cNvSpPr>
            <a:spLocks noGrp="1"/>
          </p:cNvSpPr>
          <p:nvPr>
            <p:ph type="ctrTitle"/>
          </p:nvPr>
        </p:nvSpPr>
        <p:spPr>
          <a:xfrm>
            <a:off x="608985" y="1478281"/>
            <a:ext cx="7685616" cy="381000"/>
          </a:xfrm>
          <a:noFill/>
        </p:spPr>
        <p:txBody>
          <a:bodyPr tIns="0" anchor="t" anchorCtr="0">
            <a:noAutofit/>
          </a:bodyPr>
          <a:lstStyle>
            <a:lvl1pPr marL="450850" indent="0">
              <a:defRPr cap="all" baseline="0"/>
            </a:lvl1pPr>
          </a:lstStyle>
          <a:p>
            <a:r>
              <a:rPr lang="de-DE"/>
              <a:t>Titelmasterformat durch Klicken bearbeiten</a:t>
            </a:r>
            <a:endParaRPr lang="de-CH" dirty="0"/>
          </a:p>
        </p:txBody>
      </p:sp>
      <p:sp>
        <p:nvSpPr>
          <p:cNvPr id="12" name="Textplatzhalter 6"/>
          <p:cNvSpPr>
            <a:spLocks noGrp="1"/>
          </p:cNvSpPr>
          <p:nvPr>
            <p:ph type="body" sz="quarter" idx="11"/>
          </p:nvPr>
        </p:nvSpPr>
        <p:spPr>
          <a:xfrm>
            <a:off x="608985" y="1859282"/>
            <a:ext cx="7685616" cy="349567"/>
          </a:xfrm>
        </p:spPr>
        <p:txBody>
          <a:bodyPr tIns="0"/>
          <a:lstStyle>
            <a:lvl1pPr marL="446088" indent="0">
              <a:buNone/>
              <a:defRPr sz="1500" b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Textmasterformat bearbeiten</a:t>
            </a:r>
          </a:p>
        </p:txBody>
      </p:sp>
      <p:pic>
        <p:nvPicPr>
          <p:cNvPr id="13" name="Grafik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524" y="5671527"/>
            <a:ext cx="2448000" cy="886223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8651844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0" y="318"/>
            <a:ext cx="12192000" cy="706090"/>
          </a:xfrm>
        </p:spPr>
        <p:txBody>
          <a:bodyPr/>
          <a:lstStyle>
            <a:lvl1pPr marL="738188" indent="0">
              <a:defRPr/>
            </a:lvl1pPr>
          </a:lstStyle>
          <a:p>
            <a:r>
              <a:rPr lang="de-DE" dirty="0"/>
              <a:t>Titelmasterformat durch Klicken bearbeiten</a:t>
            </a:r>
            <a:endParaRPr lang="de-CH" dirty="0"/>
          </a:p>
        </p:txBody>
      </p:sp>
      <p:sp>
        <p:nvSpPr>
          <p:cNvPr id="9" name="Inhaltsplatzhalter 8"/>
          <p:cNvSpPr>
            <a:spLocks noGrp="1"/>
          </p:cNvSpPr>
          <p:nvPr>
            <p:ph sz="quarter" idx="13"/>
          </p:nvPr>
        </p:nvSpPr>
        <p:spPr>
          <a:xfrm>
            <a:off x="479376" y="1166813"/>
            <a:ext cx="10943167" cy="4824412"/>
          </a:xfrm>
        </p:spPr>
        <p:txBody>
          <a:bodyPr>
            <a:noAutofit/>
          </a:bodyPr>
          <a:lstStyle>
            <a:lvl1pPr marL="538163" indent="-273600">
              <a:spcAft>
                <a:spcPts val="800"/>
              </a:spcAft>
              <a:defRPr/>
            </a:lvl1pPr>
            <a:lvl2pPr marL="803275" indent="-273600">
              <a:spcAft>
                <a:spcPts val="600"/>
              </a:spcAft>
              <a:defRPr/>
            </a:lvl2pPr>
            <a:lvl3pPr marL="1074738" indent="-273600">
              <a:spcAft>
                <a:spcPts val="400"/>
              </a:spcAft>
              <a:tabLst/>
              <a:defRPr/>
            </a:lvl3pPr>
            <a:lvl4pPr marL="1341438" indent="-273600">
              <a:spcAft>
                <a:spcPts val="400"/>
              </a:spcAft>
              <a:defRPr/>
            </a:lvl4pPr>
            <a:lvl5pPr marL="1616075" indent="-274638">
              <a:spcAft>
                <a:spcPts val="400"/>
              </a:spcAft>
              <a:defRPr/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CH" dirty="0"/>
          </a:p>
        </p:txBody>
      </p:sp>
      <p:cxnSp>
        <p:nvCxnSpPr>
          <p:cNvPr id="13" name="Gerade Verbindung 12"/>
          <p:cNvCxnSpPr/>
          <p:nvPr userDrawn="1"/>
        </p:nvCxnSpPr>
        <p:spPr>
          <a:xfrm>
            <a:off x="-48683" y="6073864"/>
            <a:ext cx="12240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352331" y="6488062"/>
            <a:ext cx="5482795" cy="25330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r>
              <a:rPr lang="de-CH" dirty="0"/>
              <a:t>C. Renda, M. Tischhauser - Fast CV </a:t>
            </a:r>
            <a:r>
              <a:rPr lang="de-CH" dirty="0" err="1"/>
              <a:t>based</a:t>
            </a:r>
            <a:r>
              <a:rPr lang="de-CH" dirty="0"/>
              <a:t> </a:t>
            </a:r>
            <a:r>
              <a:rPr lang="de-CH" dirty="0" err="1"/>
              <a:t>Geometry</a:t>
            </a:r>
            <a:r>
              <a:rPr lang="de-CH" dirty="0"/>
              <a:t> </a:t>
            </a:r>
            <a:r>
              <a:rPr lang="de-CH" dirty="0" err="1"/>
              <a:t>Estimation</a:t>
            </a:r>
            <a:endParaRPr lang="de-CH" dirty="0"/>
          </a:p>
        </p:txBody>
      </p:sp>
      <p:sp>
        <p:nvSpPr>
          <p:cNvPr id="10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3362517" y="6355040"/>
            <a:ext cx="5453863" cy="1152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6CB3B594-2801-4864-9089-E42463258A4B}" type="slidenum">
              <a:rPr lang="de-CH" smtClean="0"/>
              <a:pPr/>
              <a:t>‹Nr.›</a:t>
            </a:fld>
            <a:endParaRPr lang="de-CH"/>
          </a:p>
        </p:txBody>
      </p:sp>
      <p:sp>
        <p:nvSpPr>
          <p:cNvPr id="5" name="Bildplatzhalter 4"/>
          <p:cNvSpPr>
            <a:spLocks noGrp="1"/>
          </p:cNvSpPr>
          <p:nvPr>
            <p:ph type="pic" sz="quarter" idx="14"/>
          </p:nvPr>
        </p:nvSpPr>
        <p:spPr>
          <a:xfrm>
            <a:off x="8919634" y="1"/>
            <a:ext cx="3272367" cy="706438"/>
          </a:xfrm>
        </p:spPr>
        <p:txBody>
          <a:bodyPr/>
          <a:lstStyle>
            <a:lvl1pPr marL="264563" indent="0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CH" dirty="0"/>
          </a:p>
        </p:txBody>
      </p:sp>
      <p:pic>
        <p:nvPicPr>
          <p:cNvPr id="11" name="Grafik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632" y="6099908"/>
            <a:ext cx="1620000" cy="586464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2551597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744538" indent="0">
              <a:defRPr/>
            </a:lvl1pPr>
          </a:lstStyle>
          <a:p>
            <a:r>
              <a:rPr lang="de-DE"/>
              <a:t>Titelmasterformat durch Klicken bearbeiten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79376" y="1169339"/>
            <a:ext cx="5384800" cy="4832842"/>
          </a:xfrm>
        </p:spPr>
        <p:txBody>
          <a:bodyPr/>
          <a:lstStyle>
            <a:lvl1pPr marL="538163" indent="-274638">
              <a:spcAft>
                <a:spcPts val="800"/>
              </a:spcAft>
              <a:buSzPct val="90000"/>
              <a:defRPr sz="1700"/>
            </a:lvl1pPr>
            <a:lvl2pPr marL="803275" indent="-273600">
              <a:spcAft>
                <a:spcPts val="600"/>
              </a:spcAft>
              <a:defRPr sz="1700"/>
            </a:lvl2pPr>
            <a:lvl3pPr marL="1076325" indent="-273050">
              <a:spcAft>
                <a:spcPts val="400"/>
              </a:spcAft>
              <a:defRPr sz="1500"/>
            </a:lvl3pPr>
            <a:lvl4pPr marL="1341438" indent="-273600">
              <a:spcAft>
                <a:spcPts val="400"/>
              </a:spcAft>
              <a:defRPr sz="1500"/>
            </a:lvl4pPr>
            <a:lvl5pPr marL="1616075" indent="-274638">
              <a:spcAft>
                <a:spcPts val="400"/>
              </a:spcAft>
              <a:defRPr sz="15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096000" y="1169339"/>
            <a:ext cx="5384800" cy="4832842"/>
          </a:xfrm>
        </p:spPr>
        <p:txBody>
          <a:bodyPr/>
          <a:lstStyle>
            <a:lvl1pPr>
              <a:spcAft>
                <a:spcPts val="800"/>
              </a:spcAft>
              <a:defRPr sz="1700"/>
            </a:lvl1pPr>
            <a:lvl2pPr>
              <a:spcAft>
                <a:spcPts val="600"/>
              </a:spcAft>
              <a:defRPr sz="1700"/>
            </a:lvl2pPr>
            <a:lvl3pPr>
              <a:spcAft>
                <a:spcPts val="400"/>
              </a:spcAft>
              <a:defRPr sz="1500"/>
            </a:lvl3pPr>
            <a:lvl4pPr>
              <a:spcAft>
                <a:spcPts val="400"/>
              </a:spcAft>
              <a:defRPr sz="1500"/>
            </a:lvl4pPr>
            <a:lvl5pPr marL="1616075" indent="-274638">
              <a:spcAft>
                <a:spcPts val="400"/>
              </a:spcAft>
              <a:defRPr sz="15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 dirty="0"/>
          </a:p>
        </p:txBody>
      </p:sp>
      <p:cxnSp>
        <p:nvCxnSpPr>
          <p:cNvPr id="9" name="Gerade Verbindung 8"/>
          <p:cNvCxnSpPr/>
          <p:nvPr userDrawn="1"/>
        </p:nvCxnSpPr>
        <p:spPr>
          <a:xfrm>
            <a:off x="-48683" y="6073864"/>
            <a:ext cx="12240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352331" y="6488062"/>
            <a:ext cx="5482795" cy="25330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r>
              <a:rPr lang="de-CH" dirty="0"/>
              <a:t>C. Renda, M. Tischhauser - Fast CV </a:t>
            </a:r>
            <a:r>
              <a:rPr lang="de-CH" dirty="0" err="1"/>
              <a:t>based</a:t>
            </a:r>
            <a:r>
              <a:rPr lang="de-CH" dirty="0"/>
              <a:t> </a:t>
            </a:r>
            <a:r>
              <a:rPr lang="de-CH" dirty="0" err="1"/>
              <a:t>Geometry</a:t>
            </a:r>
            <a:r>
              <a:rPr lang="de-CH" dirty="0"/>
              <a:t> </a:t>
            </a:r>
            <a:r>
              <a:rPr lang="de-CH" dirty="0" err="1"/>
              <a:t>Estimation</a:t>
            </a:r>
            <a:endParaRPr lang="de-CH" dirty="0"/>
          </a:p>
        </p:txBody>
      </p:sp>
      <p:sp>
        <p:nvSpPr>
          <p:cNvPr id="11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3362517" y="6355040"/>
            <a:ext cx="5453863" cy="1152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6CB3B594-2801-4864-9089-E42463258A4B}" type="slidenum">
              <a:rPr lang="de-CH" smtClean="0"/>
              <a:pPr/>
              <a:t>‹Nr.›</a:t>
            </a:fld>
            <a:endParaRPr lang="de-CH"/>
          </a:p>
        </p:txBody>
      </p:sp>
      <p:sp>
        <p:nvSpPr>
          <p:cNvPr id="13" name="Bildplatzhalter 4"/>
          <p:cNvSpPr>
            <a:spLocks noGrp="1"/>
          </p:cNvSpPr>
          <p:nvPr>
            <p:ph type="pic" sz="quarter" idx="14"/>
          </p:nvPr>
        </p:nvSpPr>
        <p:spPr>
          <a:xfrm>
            <a:off x="8919634" y="1"/>
            <a:ext cx="3272367" cy="706438"/>
          </a:xfrm>
        </p:spPr>
        <p:txBody>
          <a:bodyPr/>
          <a:lstStyle>
            <a:lvl1pPr marL="264563" indent="0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CH" dirty="0"/>
          </a:p>
        </p:txBody>
      </p:sp>
      <p:pic>
        <p:nvPicPr>
          <p:cNvPr id="15" name="Grafik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632" y="6099908"/>
            <a:ext cx="1620000" cy="586464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0048572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736600" indent="0">
              <a:defRPr/>
            </a:lvl1pPr>
          </a:lstStyle>
          <a:p>
            <a:r>
              <a:rPr lang="de-DE"/>
              <a:t>Titelmasterformat durch Klicken bearbeiten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79376" y="1179736"/>
            <a:ext cx="5386917" cy="471264"/>
          </a:xfrm>
        </p:spPr>
        <p:txBody>
          <a:bodyPr anchor="t">
            <a:normAutofit/>
          </a:bodyPr>
          <a:lstStyle>
            <a:lvl1pPr marL="266700" indent="0">
              <a:buNone/>
              <a:defRPr sz="17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79376" y="1782765"/>
            <a:ext cx="5386917" cy="4224497"/>
          </a:xfrm>
        </p:spPr>
        <p:txBody>
          <a:bodyPr/>
          <a:lstStyle>
            <a:lvl1pPr marL="538163" indent="-274638">
              <a:spcAft>
                <a:spcPts val="800"/>
              </a:spcAft>
              <a:defRPr sz="1700" b="0"/>
            </a:lvl1pPr>
            <a:lvl2pPr marL="803275" indent="-273600">
              <a:spcAft>
                <a:spcPts val="600"/>
              </a:spcAft>
              <a:defRPr sz="1500"/>
            </a:lvl2pPr>
            <a:lvl3pPr marL="1076325" indent="-273050">
              <a:spcAft>
                <a:spcPts val="400"/>
              </a:spcAft>
              <a:defRPr sz="1500"/>
            </a:lvl3pPr>
            <a:lvl4pPr marL="1341438" indent="-265113">
              <a:spcAft>
                <a:spcPts val="400"/>
              </a:spcAft>
              <a:defRPr sz="1500"/>
            </a:lvl4pPr>
            <a:lvl5pPr marL="1616075" indent="-274638">
              <a:spcAft>
                <a:spcPts val="400"/>
              </a:spcAft>
              <a:defRPr sz="15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93368" y="1179736"/>
            <a:ext cx="5389033" cy="471264"/>
          </a:xfrm>
        </p:spPr>
        <p:txBody>
          <a:bodyPr anchor="t">
            <a:normAutofit/>
          </a:bodyPr>
          <a:lstStyle>
            <a:lvl1pPr marL="185738" indent="0">
              <a:buNone/>
              <a:defRPr sz="17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93368" y="1782765"/>
            <a:ext cx="5389033" cy="4224497"/>
          </a:xfrm>
        </p:spPr>
        <p:txBody>
          <a:bodyPr/>
          <a:lstStyle>
            <a:lvl1pPr marL="431800" indent="-273600">
              <a:spcAft>
                <a:spcPts val="800"/>
              </a:spcAft>
              <a:defRPr sz="1700" b="0"/>
            </a:lvl1pPr>
            <a:lvl2pPr marL="715963" indent="-273600">
              <a:spcAft>
                <a:spcPts val="600"/>
              </a:spcAft>
              <a:defRPr sz="1500"/>
            </a:lvl2pPr>
            <a:lvl3pPr marL="982663" indent="-273050">
              <a:spcAft>
                <a:spcPts val="400"/>
              </a:spcAft>
              <a:defRPr sz="1500"/>
            </a:lvl3pPr>
            <a:lvl4pPr marL="1257300" indent="-274638">
              <a:spcAft>
                <a:spcPts val="400"/>
              </a:spcAft>
              <a:defRPr sz="1500"/>
            </a:lvl4pPr>
            <a:lvl5pPr marL="1524000" indent="-273600">
              <a:spcAft>
                <a:spcPts val="400"/>
              </a:spcAft>
              <a:defRPr sz="15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 dirty="0"/>
          </a:p>
        </p:txBody>
      </p:sp>
      <p:cxnSp>
        <p:nvCxnSpPr>
          <p:cNvPr id="11" name="Gerade Verbindung 10"/>
          <p:cNvCxnSpPr/>
          <p:nvPr userDrawn="1"/>
        </p:nvCxnSpPr>
        <p:spPr>
          <a:xfrm>
            <a:off x="-48683" y="6073864"/>
            <a:ext cx="12240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ußzeilenplatzhalter 4"/>
          <p:cNvSpPr>
            <a:spLocks noGrp="1"/>
          </p:cNvSpPr>
          <p:nvPr>
            <p:ph type="ftr" sz="quarter" idx="10"/>
          </p:nvPr>
        </p:nvSpPr>
        <p:spPr>
          <a:xfrm>
            <a:off x="3352331" y="6488062"/>
            <a:ext cx="5482795" cy="25330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r>
              <a:rPr lang="de-CH"/>
              <a:t>Name, Thema, Rapperswil, 1.12.2011</a:t>
            </a:r>
            <a:endParaRPr lang="de-CH" dirty="0"/>
          </a:p>
        </p:txBody>
      </p:sp>
      <p:sp>
        <p:nvSpPr>
          <p:cNvPr id="13" name="Foliennummernplatzhalter 5"/>
          <p:cNvSpPr>
            <a:spLocks noGrp="1"/>
          </p:cNvSpPr>
          <p:nvPr>
            <p:ph type="sldNum" sz="quarter" idx="11"/>
          </p:nvPr>
        </p:nvSpPr>
        <p:spPr>
          <a:xfrm>
            <a:off x="3362517" y="6355040"/>
            <a:ext cx="5453863" cy="1152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6CB3B594-2801-4864-9089-E42463258A4B}" type="slidenum">
              <a:rPr lang="de-CH" smtClean="0"/>
              <a:pPr/>
              <a:t>‹Nr.›</a:t>
            </a:fld>
            <a:endParaRPr lang="de-CH"/>
          </a:p>
        </p:txBody>
      </p:sp>
      <p:sp>
        <p:nvSpPr>
          <p:cNvPr id="15" name="Bildplatzhalter 4"/>
          <p:cNvSpPr>
            <a:spLocks noGrp="1"/>
          </p:cNvSpPr>
          <p:nvPr>
            <p:ph type="pic" sz="quarter" idx="14"/>
          </p:nvPr>
        </p:nvSpPr>
        <p:spPr>
          <a:xfrm>
            <a:off x="8919634" y="1"/>
            <a:ext cx="3272367" cy="706438"/>
          </a:xfrm>
        </p:spPr>
        <p:txBody>
          <a:bodyPr/>
          <a:lstStyle>
            <a:lvl1pPr marL="264563" indent="0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CH" dirty="0"/>
          </a:p>
        </p:txBody>
      </p:sp>
      <p:pic>
        <p:nvPicPr>
          <p:cNvPr id="19" name="Grafik 1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632" y="6099908"/>
            <a:ext cx="1620000" cy="586464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0356996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744538" indent="0">
              <a:defRPr/>
            </a:lvl1pPr>
          </a:lstStyle>
          <a:p>
            <a:r>
              <a:rPr lang="de-DE"/>
              <a:t>Titelmasterformat durch Klicken bearbeiten</a:t>
            </a:r>
            <a:endParaRPr lang="de-CH" dirty="0"/>
          </a:p>
        </p:txBody>
      </p:sp>
      <p:sp>
        <p:nvSpPr>
          <p:cNvPr id="6" name="Bildplatzhalter 5"/>
          <p:cNvSpPr>
            <a:spLocks noGrp="1"/>
          </p:cNvSpPr>
          <p:nvPr>
            <p:ph type="pic" sz="quarter" idx="10"/>
          </p:nvPr>
        </p:nvSpPr>
        <p:spPr>
          <a:xfrm>
            <a:off x="6192012" y="1276351"/>
            <a:ext cx="5375573" cy="4742485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CH" dirty="0"/>
          </a:p>
        </p:txBody>
      </p:sp>
      <p:cxnSp>
        <p:nvCxnSpPr>
          <p:cNvPr id="9" name="Gerade Verbindung 8"/>
          <p:cNvCxnSpPr/>
          <p:nvPr userDrawn="1"/>
        </p:nvCxnSpPr>
        <p:spPr>
          <a:xfrm>
            <a:off x="-48683" y="6073864"/>
            <a:ext cx="12240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352331" y="6488062"/>
            <a:ext cx="5482795" cy="25330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r>
              <a:rPr lang="de-CH"/>
              <a:t>Name, Thema, Rapperswil, 1.12.2011</a:t>
            </a:r>
            <a:endParaRPr lang="de-CH" dirty="0"/>
          </a:p>
        </p:txBody>
      </p:sp>
      <p:sp>
        <p:nvSpPr>
          <p:cNvPr id="11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3362517" y="6355040"/>
            <a:ext cx="5453863" cy="1152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6CB3B594-2801-4864-9089-E42463258A4B}" type="slidenum">
              <a:rPr lang="de-CH" smtClean="0"/>
              <a:pPr/>
              <a:t>‹Nr.›</a:t>
            </a:fld>
            <a:endParaRPr lang="de-CH"/>
          </a:p>
        </p:txBody>
      </p:sp>
      <p:sp>
        <p:nvSpPr>
          <p:cNvPr id="13" name="Bildplatzhalter 4"/>
          <p:cNvSpPr>
            <a:spLocks noGrp="1"/>
          </p:cNvSpPr>
          <p:nvPr>
            <p:ph type="pic" sz="quarter" idx="14"/>
          </p:nvPr>
        </p:nvSpPr>
        <p:spPr>
          <a:xfrm>
            <a:off x="8919634" y="1"/>
            <a:ext cx="3272367" cy="706438"/>
          </a:xfrm>
        </p:spPr>
        <p:txBody>
          <a:bodyPr/>
          <a:lstStyle>
            <a:lvl1pPr marL="264563" indent="0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CH" dirty="0"/>
          </a:p>
        </p:txBody>
      </p:sp>
      <p:sp>
        <p:nvSpPr>
          <p:cNvPr id="15" name="Inhaltsplatzhalter 2"/>
          <p:cNvSpPr>
            <a:spLocks noGrp="1"/>
          </p:cNvSpPr>
          <p:nvPr>
            <p:ph sz="half" idx="1"/>
          </p:nvPr>
        </p:nvSpPr>
        <p:spPr>
          <a:xfrm>
            <a:off x="479376" y="1169339"/>
            <a:ext cx="5384800" cy="4832842"/>
          </a:xfrm>
        </p:spPr>
        <p:txBody>
          <a:bodyPr/>
          <a:lstStyle>
            <a:lvl1pPr marL="263525" indent="0">
              <a:buSzPct val="90000"/>
              <a:buNone/>
              <a:defRPr sz="1700"/>
            </a:lvl1pPr>
            <a:lvl2pPr marL="803275" indent="-273600">
              <a:spcAft>
                <a:spcPts val="600"/>
              </a:spcAft>
              <a:defRPr sz="1700"/>
            </a:lvl2pPr>
            <a:lvl3pPr marL="1076325" indent="-273050">
              <a:spcAft>
                <a:spcPts val="400"/>
              </a:spcAft>
              <a:defRPr sz="1500"/>
            </a:lvl3pPr>
            <a:lvl4pPr marL="1341438" indent="-273600">
              <a:spcAft>
                <a:spcPts val="400"/>
              </a:spcAft>
              <a:defRPr sz="1500"/>
            </a:lvl4pPr>
            <a:lvl5pPr marL="1616075" indent="-274638">
              <a:spcAft>
                <a:spcPts val="400"/>
              </a:spcAft>
              <a:defRPr sz="15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 dirty="0"/>
          </a:p>
        </p:txBody>
      </p:sp>
      <p:pic>
        <p:nvPicPr>
          <p:cNvPr id="18" name="Grafik 1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632" y="6099908"/>
            <a:ext cx="1620000" cy="586464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208712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744538" indent="0">
              <a:defRPr/>
            </a:lvl1pPr>
          </a:lstStyle>
          <a:p>
            <a:r>
              <a:rPr lang="de-DE"/>
              <a:t>Titelmasterformat durch Klicken bearbeiten</a:t>
            </a:r>
            <a:endParaRPr lang="de-CH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352331" y="6488062"/>
            <a:ext cx="5482795" cy="25330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r>
              <a:rPr lang="de-CH"/>
              <a:t>Name, Thema, Rapperswil, 1.12.2011</a:t>
            </a:r>
            <a:endParaRPr lang="de-CH" dirty="0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3362517" y="6355040"/>
            <a:ext cx="5453863" cy="1152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6CB3B594-2801-4864-9089-E42463258A4B}" type="slidenum">
              <a:rPr lang="de-CH" smtClean="0"/>
              <a:pPr/>
              <a:t>‹Nr.›</a:t>
            </a:fld>
            <a:endParaRPr lang="de-CH"/>
          </a:p>
        </p:txBody>
      </p:sp>
      <p:cxnSp>
        <p:nvCxnSpPr>
          <p:cNvPr id="9" name="Gerade Verbindung 8"/>
          <p:cNvCxnSpPr/>
          <p:nvPr userDrawn="1"/>
        </p:nvCxnSpPr>
        <p:spPr>
          <a:xfrm>
            <a:off x="-48683" y="6073864"/>
            <a:ext cx="12240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Bildplatzhalter 4"/>
          <p:cNvSpPr>
            <a:spLocks noGrp="1"/>
          </p:cNvSpPr>
          <p:nvPr>
            <p:ph type="pic" sz="quarter" idx="14"/>
          </p:nvPr>
        </p:nvSpPr>
        <p:spPr>
          <a:xfrm>
            <a:off x="8919634" y="1"/>
            <a:ext cx="3272367" cy="706438"/>
          </a:xfrm>
        </p:spPr>
        <p:txBody>
          <a:bodyPr/>
          <a:lstStyle>
            <a:lvl1pPr marL="264563" indent="0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CH" dirty="0"/>
          </a:p>
        </p:txBody>
      </p:sp>
      <p:pic>
        <p:nvPicPr>
          <p:cNvPr id="14" name="Grafik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632" y="6099908"/>
            <a:ext cx="1620000" cy="586464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7036012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ben Bild 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0" y="318"/>
            <a:ext cx="12160800" cy="706090"/>
          </a:xfrm>
        </p:spPr>
        <p:txBody>
          <a:bodyPr/>
          <a:lstStyle>
            <a:lvl1pPr marL="738188" indent="0">
              <a:defRPr/>
            </a:lvl1pPr>
          </a:lstStyle>
          <a:p>
            <a:r>
              <a:rPr lang="de-DE"/>
              <a:t>Titelmasterformat durch Klicken bearbeiten</a:t>
            </a:r>
            <a:endParaRPr lang="de-CH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0"/>
          </p:nvPr>
        </p:nvSpPr>
        <p:spPr>
          <a:xfrm>
            <a:off x="479376" y="1164696"/>
            <a:ext cx="10458449" cy="2268000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 dirty="0"/>
          </a:p>
        </p:txBody>
      </p:sp>
      <p:sp>
        <p:nvSpPr>
          <p:cNvPr id="6" name="Bildplatzhalter 5"/>
          <p:cNvSpPr>
            <a:spLocks noGrp="1"/>
          </p:cNvSpPr>
          <p:nvPr>
            <p:ph type="pic" sz="quarter" idx="11"/>
          </p:nvPr>
        </p:nvSpPr>
        <p:spPr>
          <a:xfrm>
            <a:off x="846343" y="3698238"/>
            <a:ext cx="10458449" cy="226800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CH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352331" y="6488062"/>
            <a:ext cx="5482795" cy="25330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r>
              <a:rPr lang="de-CH"/>
              <a:t>Name, Thema, Rapperswil, 1.12.2011</a:t>
            </a:r>
            <a:endParaRPr lang="de-CH" dirty="0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3362517" y="6355040"/>
            <a:ext cx="5453863" cy="1152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6CB3B594-2801-4864-9089-E42463258A4B}" type="slidenum">
              <a:rPr lang="de-CH" smtClean="0"/>
              <a:pPr/>
              <a:t>‹Nr.›</a:t>
            </a:fld>
            <a:endParaRPr lang="de-CH"/>
          </a:p>
        </p:txBody>
      </p:sp>
      <p:cxnSp>
        <p:nvCxnSpPr>
          <p:cNvPr id="10" name="Gerade Verbindung 9"/>
          <p:cNvCxnSpPr/>
          <p:nvPr userDrawn="1"/>
        </p:nvCxnSpPr>
        <p:spPr>
          <a:xfrm>
            <a:off x="-48683" y="6073864"/>
            <a:ext cx="12240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Bildplatzhalter 4"/>
          <p:cNvSpPr>
            <a:spLocks noGrp="1"/>
          </p:cNvSpPr>
          <p:nvPr>
            <p:ph type="pic" sz="quarter" idx="14"/>
          </p:nvPr>
        </p:nvSpPr>
        <p:spPr>
          <a:xfrm>
            <a:off x="8919634" y="1"/>
            <a:ext cx="3272367" cy="706438"/>
          </a:xfrm>
        </p:spPr>
        <p:txBody>
          <a:bodyPr/>
          <a:lstStyle>
            <a:lvl1pPr marL="264563" indent="0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CH" dirty="0"/>
          </a:p>
        </p:txBody>
      </p:sp>
      <p:pic>
        <p:nvPicPr>
          <p:cNvPr id="14" name="Grafik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632" y="6099908"/>
            <a:ext cx="1620000" cy="586464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007366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0" y="318"/>
            <a:ext cx="12192000" cy="706090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324000" rIns="91440" bIns="45720" rtlCol="0" anchor="ctr">
            <a:normAutofit/>
          </a:bodyPr>
          <a:lstStyle/>
          <a:p>
            <a:r>
              <a:rPr lang="de-DE" dirty="0"/>
              <a:t>Titelmasterformat durch Klicken bearbeiten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79376" y="1174656"/>
            <a:ext cx="9975273" cy="48965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  <a:p>
            <a:pPr marL="812801" lvl="0" indent="-274638" algn="l" defTabSz="914400" rtl="0" eaLnBrk="1" latinLnBrk="0" hangingPunct="1">
              <a:spcBef>
                <a:spcPts val="0"/>
              </a:spcBef>
              <a:spcAft>
                <a:spcPts val="2000"/>
              </a:spcAft>
              <a:buClr>
                <a:schemeClr val="bg2"/>
              </a:buClr>
              <a:buFont typeface="Wingdings" pitchFamily="2" charset="2"/>
              <a:buChar char="n"/>
            </a:pP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3697104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  <p:sldLayoutId id="2147483650" r:id="rId3"/>
    <p:sldLayoutId id="2147483652" r:id="rId4"/>
    <p:sldLayoutId id="2147483653" r:id="rId5"/>
    <p:sldLayoutId id="2147483661" r:id="rId6"/>
    <p:sldLayoutId id="2147483654" r:id="rId7"/>
    <p:sldLayoutId id="2147483663" r:id="rId8"/>
  </p:sldLayoutIdLst>
  <p:hf hdr="0" dt="0"/>
  <p:txStyles>
    <p:titleStyle>
      <a:lvl1pPr marL="738188" indent="0" algn="l" defTabSz="914400" rtl="0" eaLnBrk="1" latinLnBrk="0" hangingPunct="1">
        <a:spcBef>
          <a:spcPct val="0"/>
        </a:spcBef>
        <a:buNone/>
        <a:defRPr sz="22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538163" indent="-273600" algn="l" defTabSz="914400" rtl="0" eaLnBrk="1" latinLnBrk="0" hangingPunct="1">
        <a:spcBef>
          <a:spcPts val="600"/>
        </a:spcBef>
        <a:spcAft>
          <a:spcPts val="800"/>
        </a:spcAft>
        <a:buClr>
          <a:schemeClr val="accent1"/>
        </a:buClr>
        <a:buSzPct val="94000"/>
        <a:buFont typeface="Wingdings" pitchFamily="2" charset="2"/>
        <a:buChar char="n"/>
        <a:tabLst/>
        <a:defRPr sz="17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803275" indent="-273600" algn="l" defTabSz="914400" rtl="0" eaLnBrk="1" latinLnBrk="0" hangingPunct="1">
        <a:spcBef>
          <a:spcPts val="0"/>
        </a:spcBef>
        <a:spcAft>
          <a:spcPts val="600"/>
        </a:spcAft>
        <a:buClr>
          <a:schemeClr val="bg2"/>
        </a:buClr>
        <a:buSzPct val="94000"/>
        <a:buFont typeface="Wingdings" pitchFamily="2" charset="2"/>
        <a:buChar char="n"/>
        <a:tabLst/>
        <a:defRPr sz="1700" kern="1200">
          <a:solidFill>
            <a:schemeClr val="tx1"/>
          </a:solidFill>
          <a:latin typeface="+mn-lt"/>
          <a:ea typeface="+mn-ea"/>
          <a:cs typeface="+mn-cs"/>
        </a:defRPr>
      </a:lvl2pPr>
      <a:lvl3pPr marL="1076325" indent="-273050" algn="l" defTabSz="914400" rtl="0" eaLnBrk="1" latinLnBrk="0" hangingPunct="1">
        <a:spcBef>
          <a:spcPts val="0"/>
        </a:spcBef>
        <a:spcAft>
          <a:spcPts val="400"/>
        </a:spcAft>
        <a:buClr>
          <a:schemeClr val="bg2"/>
        </a:buClr>
        <a:buSzPct val="80000"/>
        <a:buFont typeface="Wingdings" pitchFamily="2" charset="2"/>
        <a:buChar char="n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341438" indent="-273600" algn="l" defTabSz="914400" rtl="0" eaLnBrk="1" latinLnBrk="0" hangingPunct="1">
        <a:spcBef>
          <a:spcPts val="0"/>
        </a:spcBef>
        <a:spcAft>
          <a:spcPts val="400"/>
        </a:spcAft>
        <a:buClr>
          <a:schemeClr val="bg2"/>
        </a:buClr>
        <a:buSzPct val="80000"/>
        <a:buFont typeface="Wingdings" pitchFamily="2" charset="2"/>
        <a:buChar char="n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616075" indent="-274638" algn="l" defTabSz="914400" rtl="0" eaLnBrk="1" latinLnBrk="0" hangingPunct="1">
        <a:spcBef>
          <a:spcPts val="0"/>
        </a:spcBef>
        <a:spcAft>
          <a:spcPts val="400"/>
        </a:spcAft>
        <a:buClr>
          <a:schemeClr val="bg2"/>
        </a:buClr>
        <a:buSzPct val="80000"/>
        <a:buFont typeface="Wingdings" pitchFamily="2" charset="2"/>
        <a:buChar char="n"/>
        <a:defRPr lang="de-CH" sz="1500" kern="1200" dirty="0">
          <a:solidFill>
            <a:schemeClr val="tx1"/>
          </a:solidFill>
          <a:latin typeface="+mn-lt"/>
          <a:ea typeface="+mn-ea"/>
          <a:cs typeface="+mn-cs"/>
        </a:defRPr>
      </a:lvl5pPr>
      <a:lvl6pPr marL="1341437" indent="0" algn="l" defTabSz="914400" rtl="0" eaLnBrk="1" latinLnBrk="0" hangingPunct="1">
        <a:spcBef>
          <a:spcPct val="20000"/>
        </a:spcBef>
        <a:buClr>
          <a:schemeClr val="bg2"/>
        </a:buClr>
        <a:buFont typeface="Wingdings" pitchFamily="2" charset="2"/>
        <a:buNone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opencv.org/master/d9/d0c/group__calib3d.html#ga1b976b476cd2083edd4323a34e9e1ffa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1.svg"/><Relationship Id="rId4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6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microsoft.com/office/2007/relationships/hdphoto" Target="../media/hdphoto2.wdp"/><Relationship Id="rId5" Type="http://schemas.openxmlformats.org/officeDocument/2006/relationships/image" Target="../media/image7.png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7" Type="http://schemas.openxmlformats.org/officeDocument/2006/relationships/image" Target="../media/image18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/>
              <a:t>Präsentation BA FS 2020</a:t>
            </a:r>
            <a:br>
              <a:rPr lang="de-CH" dirty="0"/>
            </a:br>
            <a:endParaRPr lang="de-CH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CH" dirty="0"/>
              <a:t>Renda Cédric, Tischhauser Manuel</a:t>
            </a:r>
          </a:p>
          <a:p>
            <a:r>
              <a:rPr lang="de-CH" dirty="0"/>
              <a:t>Betreuer: Prof. Dr. Guido M. Schuster</a:t>
            </a:r>
          </a:p>
          <a:p>
            <a:r>
              <a:rPr lang="de-CH" dirty="0"/>
              <a:t>Rapperswil, 19. Juni 2020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r-CH" dirty="0" err="1"/>
              <a:t>Elektrotechnik</a:t>
            </a:r>
            <a:endParaRPr lang="de-CH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fr-CH" dirty="0"/>
              <a:t>Fast Computer Vision </a:t>
            </a:r>
            <a:r>
              <a:rPr lang="fr-CH" dirty="0" err="1"/>
              <a:t>Based</a:t>
            </a:r>
            <a:r>
              <a:rPr lang="fr-CH" dirty="0"/>
              <a:t> </a:t>
            </a:r>
            <a:r>
              <a:rPr lang="fr-CH" dirty="0" err="1"/>
              <a:t>Geometry</a:t>
            </a:r>
            <a:r>
              <a:rPr lang="fr-CH" dirty="0"/>
              <a:t> Estimation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877133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C37B51-3378-426D-9D93-181D348F33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Kalibration</a:t>
            </a:r>
          </a:p>
        </p:txBody>
      </p:sp>
      <p:pic>
        <p:nvPicPr>
          <p:cNvPr id="12" name="Inhaltsplatzhalter 11" descr="Ein Bild, das Text, Karte enthält.&#10;&#10;Automatisch generierte Beschreibung">
            <a:extLst>
              <a:ext uri="{FF2B5EF4-FFF2-40B4-BE49-F238E27FC236}">
                <a16:creationId xmlns:a16="http://schemas.microsoft.com/office/drawing/2014/main" id="{98905DF5-66C7-48CC-BC21-229F72B401F9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550" y="1016794"/>
            <a:ext cx="6552899" cy="4824412"/>
          </a:xfr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D51FFD0-C544-4A79-9910-E37CC856C6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CH"/>
              <a:t>C. Renda, M. Tischhauser - Fast CV based Geometry Estimation</a:t>
            </a:r>
            <a:endParaRPr lang="de-CH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5D717AC-5EA4-4997-B1D7-1D3D193075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B3B594-2801-4864-9089-E42463258A4B}" type="slidenum">
              <a:rPr lang="de-CH" smtClean="0"/>
              <a:pPr/>
              <a:t>10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471507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B827709-5837-49F7-A056-6EB836584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Kalibration</a:t>
            </a:r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626B4F0-86A0-499E-867C-6FB1EC42F8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CH"/>
              <a:t>C. Renda, M. Tischhauser - Fast CV based Geometry Estimation</a:t>
            </a:r>
            <a:endParaRPr lang="de-CH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19F3803-47D7-4966-9EA6-39B295DDDE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B3B594-2801-4864-9089-E42463258A4B}" type="slidenum">
              <a:rPr lang="de-CH" smtClean="0"/>
              <a:pPr/>
              <a:t>11</a:t>
            </a:fld>
            <a:endParaRPr lang="de-CH"/>
          </a:p>
        </p:txBody>
      </p:sp>
      <p:pic>
        <p:nvPicPr>
          <p:cNvPr id="12" name="Grafik 11" descr="Ein Bild, das Zeichnung enthält.&#10;&#10;Automatisch generierte Beschreibung">
            <a:extLst>
              <a:ext uri="{FF2B5EF4-FFF2-40B4-BE49-F238E27FC236}">
                <a16:creationId xmlns:a16="http://schemas.microsoft.com/office/drawing/2014/main" id="{1CDC7D9A-1CBF-4B7C-A603-45323068092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383" y="1424727"/>
            <a:ext cx="5271428" cy="3960000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B869B602-0115-495E-86CE-57BF37B9A67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0188" y="1424403"/>
            <a:ext cx="5271429" cy="39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3801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0ACF00B-16FF-4A80-8753-358653F08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Kalibration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10CD43D-B44E-45BA-8E69-574A544AC88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err="1"/>
              <a:t>Auschnitt</a:t>
            </a:r>
            <a:r>
              <a:rPr lang="en-US" dirty="0"/>
              <a:t> </a:t>
            </a:r>
            <a:r>
              <a:rPr lang="en-US" dirty="0" err="1"/>
              <a:t>aus</a:t>
            </a:r>
            <a:r>
              <a:rPr lang="en-US" dirty="0"/>
              <a:t> OpenCV </a:t>
            </a:r>
            <a:r>
              <a:rPr lang="en-US" dirty="0" err="1"/>
              <a:t>Dokumentation</a:t>
            </a:r>
            <a:r>
              <a:rPr lang="en-US" dirty="0"/>
              <a:t> </a:t>
            </a:r>
            <a:r>
              <a:rPr lang="en-US" sz="1100" dirty="0"/>
              <a:t>(</a:t>
            </a:r>
            <a:r>
              <a:rPr lang="en-US" sz="1100" dirty="0">
                <a:hlinkClick r:id="rId3"/>
              </a:rPr>
              <a:t>https://docs.opencv.org/master/d9/d0c/group__calib3d.html#ga1b976b476cd2083edd4323a34e9e1ffa</a:t>
            </a:r>
            <a:r>
              <a:rPr lang="en-US" sz="1100" dirty="0"/>
              <a:t>)</a:t>
            </a:r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8E7782E-C068-4C18-BFD4-577795C658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CH"/>
              <a:t>C. Renda, M. Tischhauser - Fast CV based Geometry Estimation</a:t>
            </a:r>
            <a:endParaRPr lang="de-CH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53463D6-67AF-470F-8E32-046A3866AB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B3B594-2801-4864-9089-E42463258A4B}" type="slidenum">
              <a:rPr lang="de-CH" smtClean="0"/>
              <a:pPr/>
              <a:t>12</a:t>
            </a:fld>
            <a:endParaRPr lang="de-CH"/>
          </a:p>
        </p:txBody>
      </p:sp>
      <p:sp>
        <p:nvSpPr>
          <p:cNvPr id="6" name="Bildplatzhalter 5">
            <a:extLst>
              <a:ext uri="{FF2B5EF4-FFF2-40B4-BE49-F238E27FC236}">
                <a16:creationId xmlns:a16="http://schemas.microsoft.com/office/drawing/2014/main" id="{14987754-49DC-4436-96C7-00F8715B8E5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88FEF36-7773-4B13-988E-195129B21F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5264" y="1777185"/>
            <a:ext cx="8867195" cy="4217769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7FE66E60-A7A9-4327-B633-0DFA5CCBA795}"/>
              </a:ext>
            </a:extLst>
          </p:cNvPr>
          <p:cNvSpPr/>
          <p:nvPr/>
        </p:nvSpPr>
        <p:spPr>
          <a:xfrm>
            <a:off x="1847528" y="5733256"/>
            <a:ext cx="1728192" cy="26169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136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782540-91D9-40C2-806C-2D43F55B5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Kalibration</a:t>
            </a:r>
            <a:endParaRPr lang="en-US" dirty="0"/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B4A84095-DF9A-48FB-8EC5-BC3F55B21DD6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2597060" y="844446"/>
            <a:ext cx="6984776" cy="5160345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510A85D-97EF-4CCE-B391-A654EFE75E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CH"/>
              <a:t>C. Renda, M. Tischhauser - Fast CV based Geometry Estimation</a:t>
            </a:r>
            <a:endParaRPr lang="de-CH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E64620D-EA35-494B-88FB-D48D1BBD2E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B3B594-2801-4864-9089-E42463258A4B}" type="slidenum">
              <a:rPr lang="de-CH" smtClean="0"/>
              <a:pPr/>
              <a:t>13</a:t>
            </a:fld>
            <a:endParaRPr lang="de-CH"/>
          </a:p>
        </p:txBody>
      </p:sp>
      <p:sp>
        <p:nvSpPr>
          <p:cNvPr id="6" name="Bildplatzhalter 5">
            <a:extLst>
              <a:ext uri="{FF2B5EF4-FFF2-40B4-BE49-F238E27FC236}">
                <a16:creationId xmlns:a16="http://schemas.microsoft.com/office/drawing/2014/main" id="{DCB465A5-5E7E-4C5E-9007-0E5071A7FCC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1263475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E053E4B-30A6-4323-A6ED-549CB0FBA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Kalibration</a:t>
            </a:r>
            <a:endParaRPr lang="en-US" dirty="0"/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D8A715C4-ECFF-49E6-A1EC-7B46A5C8C768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7200" y="1016794"/>
            <a:ext cx="6422106" cy="4824412"/>
          </a:xfr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1018672-3F66-415F-A232-2E0D87A624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CH"/>
              <a:t>C. Renda, M. Tischhauser - Fast CV based Geometry Estimation</a:t>
            </a:r>
            <a:endParaRPr lang="de-CH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EF6711B-83FD-4C69-B8FF-D8EE351D95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B3B594-2801-4864-9089-E42463258A4B}" type="slidenum">
              <a:rPr lang="de-CH" smtClean="0"/>
              <a:pPr/>
              <a:t>14</a:t>
            </a:fld>
            <a:endParaRPr lang="de-CH"/>
          </a:p>
        </p:txBody>
      </p:sp>
      <p:sp>
        <p:nvSpPr>
          <p:cNvPr id="6" name="Bildplatzhalter 5">
            <a:extLst>
              <a:ext uri="{FF2B5EF4-FFF2-40B4-BE49-F238E27FC236}">
                <a16:creationId xmlns:a16="http://schemas.microsoft.com/office/drawing/2014/main" id="{9E069FAB-6218-44D5-9A02-04595CF9D35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14726508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09EE2F7-B4D9-4F8F-8D86-9377BB7B0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Kalibration</a:t>
            </a:r>
            <a:endParaRPr lang="en-US" dirty="0"/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99DDD2CC-AD1D-42A2-85F7-C77403A2E851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2887200" y="1015200"/>
            <a:ext cx="6422106" cy="4824412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E264941-D21D-4A6C-B8F4-D1A2D44CC3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CH"/>
              <a:t>C. Renda, M. Tischhauser - Fast CV based Geometry Estimation</a:t>
            </a:r>
            <a:endParaRPr lang="de-CH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41CA74D-A540-4240-BCF7-03B740D258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B3B594-2801-4864-9089-E42463258A4B}" type="slidenum">
              <a:rPr lang="de-CH" smtClean="0"/>
              <a:pPr/>
              <a:t>15</a:t>
            </a:fld>
            <a:endParaRPr lang="de-CH"/>
          </a:p>
        </p:txBody>
      </p:sp>
      <p:sp>
        <p:nvSpPr>
          <p:cNvPr id="6" name="Bildplatzhalter 5">
            <a:extLst>
              <a:ext uri="{FF2B5EF4-FFF2-40B4-BE49-F238E27FC236}">
                <a16:creationId xmlns:a16="http://schemas.microsoft.com/office/drawing/2014/main" id="{0DF1B8EC-ABF9-4754-8418-AE9F3C51633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22657639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3B0D0F3-2D09-4485-BB69-9CB0869946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Kalibration</a:t>
            </a:r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2CDD57B-7775-46A9-85BE-1DBAE59F0B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CH"/>
              <a:t>C. Renda, M. Tischhauser - Fast CV based Geometry Estimation</a:t>
            </a:r>
            <a:endParaRPr lang="de-CH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B1C5A6D-B5F4-401A-A3E2-1FA97AD271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B3B594-2801-4864-9089-E42463258A4B}" type="slidenum">
              <a:rPr lang="de-CH" smtClean="0"/>
              <a:pPr/>
              <a:t>16</a:t>
            </a:fld>
            <a:endParaRPr lang="de-CH"/>
          </a:p>
        </p:txBody>
      </p:sp>
      <p:sp>
        <p:nvSpPr>
          <p:cNvPr id="6" name="Bildplatzhalter 5">
            <a:extLst>
              <a:ext uri="{FF2B5EF4-FFF2-40B4-BE49-F238E27FC236}">
                <a16:creationId xmlns:a16="http://schemas.microsoft.com/office/drawing/2014/main" id="{BFC9B856-ED78-4923-B2DB-1EEA4E8907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4CC6C5CD-F7E5-4A09-9AD8-9CD6174628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1372" y="980728"/>
            <a:ext cx="6809256" cy="4896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1425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6319BC-CCC1-4F10-9A28-D4F3984A8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Kalibration</a:t>
            </a:r>
            <a:endParaRPr lang="en-US" dirty="0"/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784E2D5C-53C2-46BA-9B08-7156F0903BD2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3442" y="888513"/>
            <a:ext cx="3210779" cy="2412000"/>
          </a:xfr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1392190-9F40-4B6A-B3F4-10873F9EA2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CH"/>
              <a:t>C. Renda, M. Tischhauser - Fast CV based Geometry Estimation</a:t>
            </a:r>
            <a:endParaRPr lang="de-CH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6C39274-BB17-4BDA-BF89-B2ACA023A0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B3B594-2801-4864-9089-E42463258A4B}" type="slidenum">
              <a:rPr lang="de-CH" smtClean="0"/>
              <a:pPr/>
              <a:t>17</a:t>
            </a:fld>
            <a:endParaRPr lang="de-CH"/>
          </a:p>
        </p:txBody>
      </p:sp>
      <p:pic>
        <p:nvPicPr>
          <p:cNvPr id="14" name="Grafik 13" descr="Ein Bild, das Zeichnung enthält.&#10;&#10;Automatisch generierte Beschreibung">
            <a:extLst>
              <a:ext uri="{FF2B5EF4-FFF2-40B4-BE49-F238E27FC236}">
                <a16:creationId xmlns:a16="http://schemas.microsoft.com/office/drawing/2014/main" id="{FF5366D6-BBB5-4FCB-A1B9-EAF1928FDDF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7779" y="890196"/>
            <a:ext cx="3210779" cy="2412000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F94094AC-168D-4CF7-9B9A-06AA14CF444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1624" y="3534964"/>
            <a:ext cx="3210780" cy="2412000"/>
          </a:xfrm>
          <a:prstGeom prst="rect">
            <a:avLst/>
          </a:prstGeom>
        </p:spPr>
      </p:pic>
      <p:pic>
        <p:nvPicPr>
          <p:cNvPr id="18" name="Grafik 17" descr="Ein Bild, das schwarz enthält.&#10;&#10;Automatisch generierte Beschreibung">
            <a:extLst>
              <a:ext uri="{FF2B5EF4-FFF2-40B4-BE49-F238E27FC236}">
                <a16:creationId xmlns:a16="http://schemas.microsoft.com/office/drawing/2014/main" id="{5CB64E02-EEF1-4A66-83DF-0FB464E855D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9597" y="3534964"/>
            <a:ext cx="3210779" cy="241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6166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5F8E37-F18B-4618-BD87-9E138D6622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Kalbibration</a:t>
            </a:r>
            <a:endParaRPr lang="en-US" dirty="0"/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8DE31DD1-3CD7-4333-8E34-BF0CD50B582D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2737126" y="836712"/>
            <a:ext cx="6704644" cy="5093834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B4B925E-07D4-4EF5-8948-511F17929D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CH"/>
              <a:t>C. Renda, M. Tischhauser - Fast CV based Geometry Estimation</a:t>
            </a:r>
            <a:endParaRPr lang="de-CH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333C676-2B7F-455B-9F17-9CF49C788E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B3B594-2801-4864-9089-E42463258A4B}" type="slidenum">
              <a:rPr lang="de-CH" smtClean="0"/>
              <a:pPr/>
              <a:t>18</a:t>
            </a:fld>
            <a:endParaRPr lang="de-CH"/>
          </a:p>
        </p:txBody>
      </p:sp>
      <p:sp>
        <p:nvSpPr>
          <p:cNvPr id="6" name="Bildplatzhalter 5">
            <a:extLst>
              <a:ext uri="{FF2B5EF4-FFF2-40B4-BE49-F238E27FC236}">
                <a16:creationId xmlns:a16="http://schemas.microsoft.com/office/drawing/2014/main" id="{4220B796-7866-4B9A-9FA1-2B8C248FFE6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42883986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C9080B8-20C3-4922-AFFB-FC312E86C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Kalibration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D98EE80-7A5A-42E0-95D2-2076BFBF1DD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Distortion-Modell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Fehlerfortpflanzung</a:t>
            </a:r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6FEFAF2-1AC9-4513-8DBE-14A3B9DFEC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CH"/>
              <a:t>C. Renda, M. Tischhauser - Fast CV based Geometry Estimation</a:t>
            </a:r>
            <a:endParaRPr lang="de-CH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1539132-F241-410A-AEBE-FC933660AF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B3B594-2801-4864-9089-E42463258A4B}" type="slidenum">
              <a:rPr lang="de-CH" smtClean="0"/>
              <a:pPr/>
              <a:t>19</a:t>
            </a:fld>
            <a:endParaRPr lang="de-CH"/>
          </a:p>
        </p:txBody>
      </p:sp>
      <p:sp>
        <p:nvSpPr>
          <p:cNvPr id="6" name="Bildplatzhalter 5">
            <a:extLst>
              <a:ext uri="{FF2B5EF4-FFF2-40B4-BE49-F238E27FC236}">
                <a16:creationId xmlns:a16="http://schemas.microsoft.com/office/drawing/2014/main" id="{C33944E9-8EBE-4DE8-B323-8DCEEE4AE90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17EBE60A-62C3-43B1-A7C2-6E7EEF63D8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416" y="3408622"/>
            <a:ext cx="5429251" cy="2262187"/>
          </a:xfrm>
          <a:prstGeom prst="rect">
            <a:avLst/>
          </a:prstGeom>
        </p:spPr>
      </p:pic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3F43D9E0-81F3-4D3E-AB67-EB2B9133256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432" y="1550882"/>
            <a:ext cx="7243165" cy="1085025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0F750038-24C1-40E4-ADB0-5DF7B649BB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0650" y="4019859"/>
            <a:ext cx="3600400" cy="1039712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C33D9E33-7A35-481B-99A2-D63AEAB52378}"/>
              </a:ext>
            </a:extLst>
          </p:cNvPr>
          <p:cNvSpPr txBox="1"/>
          <p:nvPr/>
        </p:nvSpPr>
        <p:spPr>
          <a:xfrm>
            <a:off x="10776520" y="4558359"/>
            <a:ext cx="816770" cy="7064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2"/>
              </a:buClr>
              <a:buSzPct val="90000"/>
              <a:buFont typeface="Wingdings" pitchFamily="2" charset="2"/>
              <a:buChar char="n"/>
            </a:pPr>
            <a:endParaRPr lang="en-US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3D1C88A9-EE9D-4003-BD4C-2F6919BBCF79}"/>
              </a:ext>
            </a:extLst>
          </p:cNvPr>
          <p:cNvSpPr txBox="1"/>
          <p:nvPr/>
        </p:nvSpPr>
        <p:spPr>
          <a:xfrm>
            <a:off x="6120815" y="5091776"/>
            <a:ext cx="816770" cy="7064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2"/>
              </a:buClr>
              <a:buSzPct val="90000"/>
              <a:buFont typeface="Wingdings" pitchFamily="2" charset="2"/>
              <a:buChar char="n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38852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516A89-FD08-41B5-B4EC-2AC48E632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Ausgangslage</a:t>
            </a:r>
          </a:p>
        </p:txBody>
      </p:sp>
      <p:pic>
        <p:nvPicPr>
          <p:cNvPr id="8" name="Inhaltsplatzhalter 7" descr="Ein Bild, das Tisch, sitzend, Mann, Laptop enthält.&#10;&#10;Automatisch generierte Beschreibung">
            <a:extLst>
              <a:ext uri="{FF2B5EF4-FFF2-40B4-BE49-F238E27FC236}">
                <a16:creationId xmlns:a16="http://schemas.microsoft.com/office/drawing/2014/main" id="{26F23593-4FFC-4E0A-8F5B-99E485131333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64" r="24751"/>
          <a:stretch/>
        </p:blipFill>
        <p:spPr>
          <a:xfrm rot="5400000">
            <a:off x="3719300" y="-690221"/>
            <a:ext cx="4753401" cy="8238442"/>
          </a:xfr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614CFA6-562E-4BD6-A90E-E43B66077B0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CH" dirty="0"/>
              <a:t>C. Renda, M. Tischhauser - Fast CV </a:t>
            </a:r>
            <a:r>
              <a:rPr lang="de-CH" dirty="0" err="1"/>
              <a:t>based</a:t>
            </a:r>
            <a:r>
              <a:rPr lang="de-CH" dirty="0"/>
              <a:t> </a:t>
            </a:r>
            <a:r>
              <a:rPr lang="de-CH" dirty="0" err="1"/>
              <a:t>Geometry</a:t>
            </a:r>
            <a:r>
              <a:rPr lang="de-CH" dirty="0"/>
              <a:t> </a:t>
            </a:r>
            <a:r>
              <a:rPr lang="de-CH" dirty="0" err="1"/>
              <a:t>Estimation</a:t>
            </a:r>
            <a:endParaRPr lang="de-CH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BB195A9-F92E-4B2E-9676-58F5FCE119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B3B594-2801-4864-9089-E42463258A4B}" type="slidenum">
              <a:rPr lang="de-CH" smtClean="0"/>
              <a:pPr/>
              <a:t>2</a:t>
            </a:fld>
            <a:endParaRPr lang="de-CH"/>
          </a:p>
        </p:txBody>
      </p:sp>
      <p:sp>
        <p:nvSpPr>
          <p:cNvPr id="6" name="Bildplatzhalter 5">
            <a:extLst>
              <a:ext uri="{FF2B5EF4-FFF2-40B4-BE49-F238E27FC236}">
                <a16:creationId xmlns:a16="http://schemas.microsoft.com/office/drawing/2014/main" id="{A59DAA2E-ABD5-4E57-A853-980FF396F6E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9667611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C9A29E9-D486-42F7-8694-B5DD45BD1B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Kalibration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8ADE6CD-F095-4D20-B8EF-159096A7B12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/>
              <a:t>Erste</a:t>
            </a:r>
            <a:r>
              <a:rPr lang="en-US" dirty="0"/>
              <a:t> </a:t>
            </a:r>
            <a:r>
              <a:rPr lang="en-US" dirty="0" err="1"/>
              <a:t>Versuche</a:t>
            </a:r>
            <a:r>
              <a:rPr lang="en-US" dirty="0"/>
              <a:t> 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B19DBE3-F99D-4133-914B-28F5D7383D5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err="1"/>
              <a:t>Mit</a:t>
            </a:r>
            <a:r>
              <a:rPr lang="en-US" dirty="0"/>
              <a:t> </a:t>
            </a:r>
            <a:r>
              <a:rPr lang="en-US" dirty="0" err="1"/>
              <a:t>neuen</a:t>
            </a:r>
            <a:r>
              <a:rPr lang="en-US" dirty="0"/>
              <a:t> </a:t>
            </a:r>
            <a:r>
              <a:rPr lang="en-US" dirty="0" err="1"/>
              <a:t>Erkenntnissen</a:t>
            </a:r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DF15BF2-3B13-43F9-9990-57E73610B4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CH"/>
              <a:t>C. Renda, M. Tischhauser - Fast CV based Geometry Estimation</a:t>
            </a:r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451B133-A21B-4563-8EEC-A7DAF7B9C3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B3B594-2801-4864-9089-E42463258A4B}" type="slidenum">
              <a:rPr lang="de-CH" smtClean="0"/>
              <a:pPr/>
              <a:t>20</a:t>
            </a:fld>
            <a:endParaRPr lang="de-CH"/>
          </a:p>
        </p:txBody>
      </p:sp>
      <p:pic>
        <p:nvPicPr>
          <p:cNvPr id="11" name="Grafik 10" descr="Ein Bild, das Text enthält.&#10;&#10;Automatisch generierte Beschreibung">
            <a:extLst>
              <a:ext uri="{FF2B5EF4-FFF2-40B4-BE49-F238E27FC236}">
                <a16:creationId xmlns:a16="http://schemas.microsoft.com/office/drawing/2014/main" id="{C3552AF8-2B82-4A3B-8E26-4F50A98625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228" y="1630231"/>
            <a:ext cx="5543096" cy="4140000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7843A128-510E-4F77-AA97-4C908F7C3F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3578" y="1630231"/>
            <a:ext cx="5543096" cy="41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0181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8FE896D-C9C5-42D7-A323-B877503F8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Messverfahren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5F5F110-389F-41E5-88FB-713D02C3FC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CH"/>
              <a:t>C. Renda, M. Tischhauser - Fast CV based Geometry Estimation</a:t>
            </a:r>
            <a:endParaRPr lang="de-CH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8394C7F-C8F5-424E-9DA2-BB06A85479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B3B594-2801-4864-9089-E42463258A4B}" type="slidenum">
              <a:rPr lang="de-CH" smtClean="0"/>
              <a:pPr/>
              <a:t>21</a:t>
            </a:fld>
            <a:endParaRPr lang="de-CH"/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0F2A547E-20F5-4711-BF30-4CDD972BF7AC}"/>
              </a:ext>
            </a:extLst>
          </p:cNvPr>
          <p:cNvSpPr/>
          <p:nvPr/>
        </p:nvSpPr>
        <p:spPr>
          <a:xfrm>
            <a:off x="1847528" y="3284984"/>
            <a:ext cx="2197269" cy="1169837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CH" dirty="0"/>
              <a:t>Referenzmuster erkennen</a:t>
            </a:r>
          </a:p>
        </p:txBody>
      </p:sp>
      <p:sp>
        <p:nvSpPr>
          <p:cNvPr id="9" name="Rechteck: abgerundete Ecken 8">
            <a:extLst>
              <a:ext uri="{FF2B5EF4-FFF2-40B4-BE49-F238E27FC236}">
                <a16:creationId xmlns:a16="http://schemas.microsoft.com/office/drawing/2014/main" id="{B7121D43-9C3C-4305-B3B6-20C4F30C6F22}"/>
              </a:ext>
            </a:extLst>
          </p:cNvPr>
          <p:cNvSpPr/>
          <p:nvPr/>
        </p:nvSpPr>
        <p:spPr>
          <a:xfrm>
            <a:off x="4997365" y="1556792"/>
            <a:ext cx="2197269" cy="1169837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CH" dirty="0"/>
              <a:t>Objekt finden</a:t>
            </a:r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394419CC-ABA4-4420-9D45-DAC49310ED38}"/>
              </a:ext>
            </a:extLst>
          </p:cNvPr>
          <p:cNvSpPr/>
          <p:nvPr/>
        </p:nvSpPr>
        <p:spPr>
          <a:xfrm>
            <a:off x="8147203" y="3284983"/>
            <a:ext cx="2197269" cy="1169837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CH" dirty="0"/>
              <a:t>Messen</a:t>
            </a:r>
          </a:p>
        </p:txBody>
      </p:sp>
      <p:cxnSp>
        <p:nvCxnSpPr>
          <p:cNvPr id="13" name="Verbinder: gekrümmt 12">
            <a:extLst>
              <a:ext uri="{FF2B5EF4-FFF2-40B4-BE49-F238E27FC236}">
                <a16:creationId xmlns:a16="http://schemas.microsoft.com/office/drawing/2014/main" id="{68608A84-FE40-4396-BBBB-759CCDC86B3B}"/>
              </a:ext>
            </a:extLst>
          </p:cNvPr>
          <p:cNvCxnSpPr>
            <a:stCxn id="8" idx="0"/>
            <a:endCxn id="9" idx="1"/>
          </p:cNvCxnSpPr>
          <p:nvPr/>
        </p:nvCxnSpPr>
        <p:spPr>
          <a:xfrm rot="5400000" flipH="1" flipV="1">
            <a:off x="3400128" y="1687747"/>
            <a:ext cx="1143273" cy="2051202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Verbinder: gekrümmt 16">
            <a:extLst>
              <a:ext uri="{FF2B5EF4-FFF2-40B4-BE49-F238E27FC236}">
                <a16:creationId xmlns:a16="http://schemas.microsoft.com/office/drawing/2014/main" id="{1A2F87F2-ECD3-4596-9DCD-A86D77D26F22}"/>
              </a:ext>
            </a:extLst>
          </p:cNvPr>
          <p:cNvCxnSpPr>
            <a:cxnSpLocks/>
            <a:stCxn id="9" idx="3"/>
            <a:endCxn id="10" idx="0"/>
          </p:cNvCxnSpPr>
          <p:nvPr/>
        </p:nvCxnSpPr>
        <p:spPr>
          <a:xfrm>
            <a:off x="7194634" y="2141711"/>
            <a:ext cx="2051204" cy="1143272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Verbinder: gekrümmt 19">
            <a:extLst>
              <a:ext uri="{FF2B5EF4-FFF2-40B4-BE49-F238E27FC236}">
                <a16:creationId xmlns:a16="http://schemas.microsoft.com/office/drawing/2014/main" id="{43301714-1FB8-499D-9312-AEB9F864E196}"/>
              </a:ext>
            </a:extLst>
          </p:cNvPr>
          <p:cNvCxnSpPr>
            <a:cxnSpLocks/>
            <a:stCxn id="9" idx="2"/>
          </p:cNvCxnSpPr>
          <p:nvPr/>
        </p:nvCxnSpPr>
        <p:spPr>
          <a:xfrm rot="5400000">
            <a:off x="4498563" y="2272466"/>
            <a:ext cx="1143274" cy="2051601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hteck 38">
            <a:extLst>
              <a:ext uri="{FF2B5EF4-FFF2-40B4-BE49-F238E27FC236}">
                <a16:creationId xmlns:a16="http://schemas.microsoft.com/office/drawing/2014/main" id="{EF33B05E-5CEA-41DD-A500-00BB63B6D673}"/>
              </a:ext>
            </a:extLst>
          </p:cNvPr>
          <p:cNvSpPr/>
          <p:nvPr/>
        </p:nvSpPr>
        <p:spPr>
          <a:xfrm>
            <a:off x="6023991" y="5301208"/>
            <a:ext cx="72009" cy="5760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>
              <a:solidFill>
                <a:schemeClr val="bg1"/>
              </a:solidFill>
            </a:endParaRPr>
          </a:p>
        </p:txBody>
      </p:sp>
      <p:cxnSp>
        <p:nvCxnSpPr>
          <p:cNvPr id="44" name="Verbinder: gekrümmt 43">
            <a:extLst>
              <a:ext uri="{FF2B5EF4-FFF2-40B4-BE49-F238E27FC236}">
                <a16:creationId xmlns:a16="http://schemas.microsoft.com/office/drawing/2014/main" id="{84D0E81B-DD92-4650-8D5E-DA8EC518846D}"/>
              </a:ext>
            </a:extLst>
          </p:cNvPr>
          <p:cNvCxnSpPr>
            <a:cxnSpLocks/>
            <a:stCxn id="10" idx="2"/>
            <a:endCxn id="39" idx="3"/>
          </p:cNvCxnSpPr>
          <p:nvPr/>
        </p:nvCxnSpPr>
        <p:spPr>
          <a:xfrm rot="5400000">
            <a:off x="7103709" y="3447111"/>
            <a:ext cx="1134420" cy="3149838"/>
          </a:xfrm>
          <a:prstGeom prst="curvedConnector2">
            <a:avLst/>
          </a:prstGeom>
          <a:ln w="3810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Verbinder: gekrümmt 46">
            <a:extLst>
              <a:ext uri="{FF2B5EF4-FFF2-40B4-BE49-F238E27FC236}">
                <a16:creationId xmlns:a16="http://schemas.microsoft.com/office/drawing/2014/main" id="{325E7DE7-63A8-4B1D-9EE4-D9C80CD8092A}"/>
              </a:ext>
            </a:extLst>
          </p:cNvPr>
          <p:cNvCxnSpPr>
            <a:cxnSpLocks/>
            <a:stCxn id="39" idx="1"/>
            <a:endCxn id="8" idx="2"/>
          </p:cNvCxnSpPr>
          <p:nvPr/>
        </p:nvCxnSpPr>
        <p:spPr>
          <a:xfrm rot="10800000">
            <a:off x="2946163" y="4454822"/>
            <a:ext cx="3077828" cy="1134419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Gerader Verbinder 59">
            <a:extLst>
              <a:ext uri="{FF2B5EF4-FFF2-40B4-BE49-F238E27FC236}">
                <a16:creationId xmlns:a16="http://schemas.microsoft.com/office/drawing/2014/main" id="{13AF13F3-B75C-4F80-8099-0116349804FB}"/>
              </a:ext>
            </a:extLst>
          </p:cNvPr>
          <p:cNvCxnSpPr>
            <a:cxnSpLocks/>
            <a:stCxn id="39" idx="1"/>
            <a:endCxn id="39" idx="3"/>
          </p:cNvCxnSpPr>
          <p:nvPr/>
        </p:nvCxnSpPr>
        <p:spPr>
          <a:xfrm>
            <a:off x="6023991" y="5589240"/>
            <a:ext cx="72009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5" name="Grafik 64" descr="Häkchen">
            <a:extLst>
              <a:ext uri="{FF2B5EF4-FFF2-40B4-BE49-F238E27FC236}">
                <a16:creationId xmlns:a16="http://schemas.microsoft.com/office/drawing/2014/main" id="{32F4F879-0B64-4FF7-B2E3-BF41D41B19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46862" y="1825199"/>
            <a:ext cx="539035" cy="539035"/>
          </a:xfrm>
          <a:prstGeom prst="rect">
            <a:avLst/>
          </a:prstGeom>
        </p:spPr>
      </p:pic>
      <p:pic>
        <p:nvPicPr>
          <p:cNvPr id="67" name="Grafik 66" descr="Schließen">
            <a:extLst>
              <a:ext uri="{FF2B5EF4-FFF2-40B4-BE49-F238E27FC236}">
                <a16:creationId xmlns:a16="http://schemas.microsoft.com/office/drawing/2014/main" id="{E1731C2D-97BC-40B0-A35E-7FFA93F254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44603" y="3050958"/>
            <a:ext cx="468053" cy="468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7627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F623B6B-6C6D-4084-B8CD-952AC5BC2B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Messverfahren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D3C3741-3190-4CF4-A7D1-805B5039F09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CH" dirty="0"/>
              <a:t>Referenzmuster erkennen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DD97880-1B03-4D37-9933-331F9717CB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CH"/>
              <a:t>C. Renda, M. Tischhauser - Fast CV based Geometry Estimation</a:t>
            </a:r>
            <a:endParaRPr lang="de-CH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61AEEDB-4F6E-4531-A096-146032929B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B3B594-2801-4864-9089-E42463258A4B}" type="slidenum">
              <a:rPr lang="de-CH" smtClean="0"/>
              <a:pPr/>
              <a:t>22</a:t>
            </a:fld>
            <a:endParaRPr lang="de-CH"/>
          </a:p>
        </p:txBody>
      </p:sp>
      <p:pic>
        <p:nvPicPr>
          <p:cNvPr id="8" name="Grafik 7" descr="Ein Bild, das drinnen, Computer, Monitor, schwarz enthält.&#10;&#10;Automatisch generierte Beschreibung">
            <a:extLst>
              <a:ext uri="{FF2B5EF4-FFF2-40B4-BE49-F238E27FC236}">
                <a16:creationId xmlns:a16="http://schemas.microsoft.com/office/drawing/2014/main" id="{6590D072-C2FB-428D-8BAF-A63F8535ECF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0" t="15412" r="22831" b="457"/>
          <a:stretch/>
        </p:blipFill>
        <p:spPr>
          <a:xfrm>
            <a:off x="2453044" y="1595595"/>
            <a:ext cx="7272808" cy="4376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275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F623B6B-6C6D-4084-B8CD-952AC5BC2B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Messverfahren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D3C3741-3190-4CF4-A7D1-805B5039F09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CH" dirty="0"/>
              <a:t>Objekt finden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DD97880-1B03-4D37-9933-331F9717CB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CH"/>
              <a:t>C. Renda, M. Tischhauser - Fast CV based Geometry Estimation</a:t>
            </a:r>
            <a:endParaRPr lang="de-CH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61AEEDB-4F6E-4531-A096-146032929B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B3B594-2801-4864-9089-E42463258A4B}" type="slidenum">
              <a:rPr lang="de-CH" smtClean="0"/>
              <a:pPr/>
              <a:t>23</a:t>
            </a:fld>
            <a:endParaRPr lang="de-CH"/>
          </a:p>
        </p:txBody>
      </p:sp>
      <p:pic>
        <p:nvPicPr>
          <p:cNvPr id="8" name="Grafik 7" descr="Ein Bild, das drinnen, Computer, Monitor, schwarz enthält.&#10;&#10;Automatisch generierte Beschreibung">
            <a:extLst>
              <a:ext uri="{FF2B5EF4-FFF2-40B4-BE49-F238E27FC236}">
                <a16:creationId xmlns:a16="http://schemas.microsoft.com/office/drawing/2014/main" id="{6590D072-C2FB-428D-8BAF-A63F8535ECF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0" t="15412" r="22831" b="457"/>
          <a:stretch/>
        </p:blipFill>
        <p:spPr>
          <a:xfrm>
            <a:off x="2453044" y="1595595"/>
            <a:ext cx="7272808" cy="4376042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5A0B88B1-742E-4603-BDB8-D3757349DFD5}"/>
              </a:ext>
            </a:extLst>
          </p:cNvPr>
          <p:cNvSpPr/>
          <p:nvPr/>
        </p:nvSpPr>
        <p:spPr>
          <a:xfrm>
            <a:off x="2927648" y="2996952"/>
            <a:ext cx="6336704" cy="1368152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C2F0969E-5335-483F-A376-49FA5D9E6A71}"/>
              </a:ext>
            </a:extLst>
          </p:cNvPr>
          <p:cNvSpPr/>
          <p:nvPr/>
        </p:nvSpPr>
        <p:spPr>
          <a:xfrm>
            <a:off x="2891644" y="2960948"/>
            <a:ext cx="72008" cy="72008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349B9CBE-0BB0-421D-8C59-4330892C2967}"/>
              </a:ext>
            </a:extLst>
          </p:cNvPr>
          <p:cNvSpPr/>
          <p:nvPr/>
        </p:nvSpPr>
        <p:spPr>
          <a:xfrm>
            <a:off x="2891644" y="4326301"/>
            <a:ext cx="72008" cy="72008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CBD0B002-9564-43A4-BA12-B1C7D849784D}"/>
              </a:ext>
            </a:extLst>
          </p:cNvPr>
          <p:cNvSpPr/>
          <p:nvPr/>
        </p:nvSpPr>
        <p:spPr>
          <a:xfrm>
            <a:off x="9224072" y="4333781"/>
            <a:ext cx="72008" cy="72008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89E762E4-F004-403C-AB75-56A591D8073E}"/>
              </a:ext>
            </a:extLst>
          </p:cNvPr>
          <p:cNvSpPr/>
          <p:nvPr/>
        </p:nvSpPr>
        <p:spPr>
          <a:xfrm>
            <a:off x="9227416" y="2960948"/>
            <a:ext cx="72008" cy="72008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25FD7CF1-F736-4B86-9E03-654D61C2C3F8}"/>
              </a:ext>
            </a:extLst>
          </p:cNvPr>
          <p:cNvSpPr txBox="1"/>
          <p:nvPr/>
        </p:nvSpPr>
        <p:spPr>
          <a:xfrm>
            <a:off x="2787134" y="2627620"/>
            <a:ext cx="1001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chemeClr val="tx2"/>
              </a:buClr>
              <a:buSzPct val="90000"/>
            </a:pPr>
            <a:r>
              <a:rPr lang="de-CH" b="1" dirty="0">
                <a:solidFill>
                  <a:srgbClr val="FFC000"/>
                </a:solidFill>
              </a:rPr>
              <a:t>Top </a:t>
            </a:r>
            <a:r>
              <a:rPr lang="de-CH" b="1" dirty="0" err="1">
                <a:solidFill>
                  <a:srgbClr val="FFC000"/>
                </a:solidFill>
              </a:rPr>
              <a:t>left</a:t>
            </a:r>
            <a:endParaRPr lang="de-CH" b="1" dirty="0">
              <a:solidFill>
                <a:srgbClr val="FFC000"/>
              </a:solidFill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A745C503-3617-45A9-AC82-09F26C505A4E}"/>
              </a:ext>
            </a:extLst>
          </p:cNvPr>
          <p:cNvSpPr txBox="1"/>
          <p:nvPr/>
        </p:nvSpPr>
        <p:spPr>
          <a:xfrm>
            <a:off x="8204872" y="2627620"/>
            <a:ext cx="1167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chemeClr val="tx2"/>
              </a:buClr>
              <a:buSzPct val="90000"/>
            </a:pPr>
            <a:r>
              <a:rPr lang="de-CH" b="1" dirty="0">
                <a:solidFill>
                  <a:srgbClr val="FFC000"/>
                </a:solidFill>
              </a:rPr>
              <a:t>Top </a:t>
            </a:r>
            <a:r>
              <a:rPr lang="de-CH" b="1" dirty="0" err="1">
                <a:solidFill>
                  <a:srgbClr val="FFC000"/>
                </a:solidFill>
              </a:rPr>
              <a:t>right</a:t>
            </a:r>
            <a:endParaRPr lang="de-CH" b="1" dirty="0">
              <a:solidFill>
                <a:srgbClr val="FFC000"/>
              </a:solidFill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EC39F109-2FF2-4734-A757-EA04DE2DBD95}"/>
              </a:ext>
            </a:extLst>
          </p:cNvPr>
          <p:cNvSpPr txBox="1"/>
          <p:nvPr/>
        </p:nvSpPr>
        <p:spPr>
          <a:xfrm>
            <a:off x="2851777" y="4395551"/>
            <a:ext cx="1402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chemeClr val="tx2"/>
              </a:buClr>
              <a:buSzPct val="90000"/>
            </a:pPr>
            <a:r>
              <a:rPr lang="de-CH" b="1" dirty="0">
                <a:solidFill>
                  <a:srgbClr val="FFC000"/>
                </a:solidFill>
              </a:rPr>
              <a:t>Bottom </a:t>
            </a:r>
            <a:r>
              <a:rPr lang="de-CH" b="1" dirty="0" err="1">
                <a:solidFill>
                  <a:srgbClr val="FFC000"/>
                </a:solidFill>
              </a:rPr>
              <a:t>left</a:t>
            </a:r>
            <a:endParaRPr lang="de-CH" b="1" dirty="0">
              <a:solidFill>
                <a:srgbClr val="FFC000"/>
              </a:solidFill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3FE3ADF6-C60D-493B-BC0C-90235671FFB4}"/>
              </a:ext>
            </a:extLst>
          </p:cNvPr>
          <p:cNvSpPr txBox="1"/>
          <p:nvPr/>
        </p:nvSpPr>
        <p:spPr>
          <a:xfrm>
            <a:off x="7791300" y="4424554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chemeClr val="tx2"/>
              </a:buClr>
              <a:buSzPct val="90000"/>
            </a:pPr>
            <a:r>
              <a:rPr lang="de-CH" b="1" dirty="0">
                <a:solidFill>
                  <a:srgbClr val="FFC000"/>
                </a:solidFill>
              </a:rPr>
              <a:t>Bottom </a:t>
            </a:r>
            <a:r>
              <a:rPr lang="de-CH" b="1" dirty="0" err="1">
                <a:solidFill>
                  <a:srgbClr val="FFC000"/>
                </a:solidFill>
              </a:rPr>
              <a:t>right</a:t>
            </a:r>
            <a:endParaRPr lang="de-CH" b="1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13597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rafik 18" descr="Ein Bild, das Whiteboard, Text, Kühlschrank, Schild enthält.&#10;&#10;Automatisch generierte Beschreibung">
            <a:extLst>
              <a:ext uri="{FF2B5EF4-FFF2-40B4-BE49-F238E27FC236}">
                <a16:creationId xmlns:a16="http://schemas.microsoft.com/office/drawing/2014/main" id="{32074CFC-E0BA-41CC-8037-22352196E7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6148" y="1591880"/>
            <a:ext cx="7259704" cy="4376042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DF623B6B-6C6D-4084-B8CD-952AC5BC2B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Messverfahren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D3C3741-3190-4CF4-A7D1-805B5039F09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CH" dirty="0"/>
              <a:t>Objekt rotieren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DD97880-1B03-4D37-9933-331F9717CB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CH"/>
              <a:t>C. Renda, M. Tischhauser - Fast CV based Geometry Estimation</a:t>
            </a:r>
            <a:endParaRPr lang="de-CH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61AEEDB-4F6E-4531-A096-146032929B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B3B594-2801-4864-9089-E42463258A4B}" type="slidenum">
              <a:rPr lang="de-CH" smtClean="0"/>
              <a:pPr/>
              <a:t>24</a:t>
            </a:fld>
            <a:endParaRPr lang="de-CH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5A0B88B1-742E-4603-BDB8-D3757349DFD5}"/>
              </a:ext>
            </a:extLst>
          </p:cNvPr>
          <p:cNvSpPr/>
          <p:nvPr/>
        </p:nvSpPr>
        <p:spPr>
          <a:xfrm rot="20775299">
            <a:off x="3106763" y="3021836"/>
            <a:ext cx="6088113" cy="1350239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C2F0969E-5335-483F-A376-49FA5D9E6A71}"/>
              </a:ext>
            </a:extLst>
          </p:cNvPr>
          <p:cNvSpPr/>
          <p:nvPr/>
        </p:nvSpPr>
        <p:spPr>
          <a:xfrm>
            <a:off x="3002215" y="3731742"/>
            <a:ext cx="72008" cy="72008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349B9CBE-0BB0-421D-8C59-4330892C2967}"/>
              </a:ext>
            </a:extLst>
          </p:cNvPr>
          <p:cNvSpPr/>
          <p:nvPr/>
        </p:nvSpPr>
        <p:spPr>
          <a:xfrm>
            <a:off x="3316327" y="5043785"/>
            <a:ext cx="72008" cy="72008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CBD0B002-9564-43A4-BA12-B1C7D849784D}"/>
              </a:ext>
            </a:extLst>
          </p:cNvPr>
          <p:cNvSpPr/>
          <p:nvPr/>
        </p:nvSpPr>
        <p:spPr>
          <a:xfrm>
            <a:off x="9225760" y="3589324"/>
            <a:ext cx="72008" cy="72008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89E762E4-F004-403C-AB75-56A591D8073E}"/>
              </a:ext>
            </a:extLst>
          </p:cNvPr>
          <p:cNvSpPr/>
          <p:nvPr/>
        </p:nvSpPr>
        <p:spPr>
          <a:xfrm>
            <a:off x="8912158" y="2286222"/>
            <a:ext cx="72008" cy="72008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25FD7CF1-F736-4B86-9E03-654D61C2C3F8}"/>
              </a:ext>
            </a:extLst>
          </p:cNvPr>
          <p:cNvSpPr txBox="1"/>
          <p:nvPr/>
        </p:nvSpPr>
        <p:spPr>
          <a:xfrm>
            <a:off x="2575787" y="3291938"/>
            <a:ext cx="1001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chemeClr val="tx2"/>
              </a:buClr>
              <a:buSzPct val="90000"/>
            </a:pPr>
            <a:r>
              <a:rPr lang="de-CH" b="1" dirty="0">
                <a:solidFill>
                  <a:srgbClr val="FFC000"/>
                </a:solidFill>
              </a:rPr>
              <a:t>Top </a:t>
            </a:r>
            <a:r>
              <a:rPr lang="de-CH" b="1" dirty="0" err="1">
                <a:solidFill>
                  <a:srgbClr val="FFC000"/>
                </a:solidFill>
              </a:rPr>
              <a:t>left</a:t>
            </a:r>
            <a:endParaRPr lang="de-CH" b="1" dirty="0">
              <a:solidFill>
                <a:srgbClr val="FFC000"/>
              </a:solidFill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A745C503-3617-45A9-AC82-09F26C505A4E}"/>
              </a:ext>
            </a:extLst>
          </p:cNvPr>
          <p:cNvSpPr txBox="1"/>
          <p:nvPr/>
        </p:nvSpPr>
        <p:spPr>
          <a:xfrm>
            <a:off x="8328248" y="1907082"/>
            <a:ext cx="1167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chemeClr val="tx2"/>
              </a:buClr>
              <a:buSzPct val="90000"/>
            </a:pPr>
            <a:r>
              <a:rPr lang="de-CH" b="1" dirty="0">
                <a:solidFill>
                  <a:srgbClr val="FFC000"/>
                </a:solidFill>
              </a:rPr>
              <a:t>Top </a:t>
            </a:r>
            <a:r>
              <a:rPr lang="de-CH" b="1" dirty="0" err="1">
                <a:solidFill>
                  <a:srgbClr val="FFC000"/>
                </a:solidFill>
              </a:rPr>
              <a:t>right</a:t>
            </a:r>
            <a:endParaRPr lang="de-CH" b="1" dirty="0">
              <a:solidFill>
                <a:srgbClr val="FFC000"/>
              </a:solidFill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EC39F109-2FF2-4734-A757-EA04DE2DBD95}"/>
              </a:ext>
            </a:extLst>
          </p:cNvPr>
          <p:cNvSpPr txBox="1"/>
          <p:nvPr/>
        </p:nvSpPr>
        <p:spPr>
          <a:xfrm>
            <a:off x="2763356" y="5040010"/>
            <a:ext cx="1402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chemeClr val="tx2"/>
              </a:buClr>
              <a:buSzPct val="90000"/>
            </a:pPr>
            <a:r>
              <a:rPr lang="de-CH" b="1" dirty="0">
                <a:solidFill>
                  <a:srgbClr val="FFC000"/>
                </a:solidFill>
              </a:rPr>
              <a:t>Bottom </a:t>
            </a:r>
            <a:r>
              <a:rPr lang="de-CH" b="1" dirty="0" err="1">
                <a:solidFill>
                  <a:srgbClr val="FFC000"/>
                </a:solidFill>
              </a:rPr>
              <a:t>left</a:t>
            </a:r>
            <a:endParaRPr lang="de-CH" b="1" dirty="0">
              <a:solidFill>
                <a:srgbClr val="FFC000"/>
              </a:solidFill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3FE3ADF6-C60D-493B-BC0C-90235671FFB4}"/>
              </a:ext>
            </a:extLst>
          </p:cNvPr>
          <p:cNvSpPr txBox="1"/>
          <p:nvPr/>
        </p:nvSpPr>
        <p:spPr>
          <a:xfrm>
            <a:off x="8127328" y="3874333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chemeClr val="tx2"/>
              </a:buClr>
              <a:buSzPct val="90000"/>
            </a:pPr>
            <a:r>
              <a:rPr lang="de-CH" b="1" dirty="0">
                <a:solidFill>
                  <a:srgbClr val="FFC000"/>
                </a:solidFill>
              </a:rPr>
              <a:t>Bottom </a:t>
            </a:r>
            <a:r>
              <a:rPr lang="de-CH" b="1" dirty="0" err="1">
                <a:solidFill>
                  <a:srgbClr val="FFC000"/>
                </a:solidFill>
              </a:rPr>
              <a:t>right</a:t>
            </a:r>
            <a:endParaRPr lang="de-CH" b="1" dirty="0">
              <a:solidFill>
                <a:srgbClr val="FFC000"/>
              </a:solidFill>
            </a:endParaRPr>
          </a:p>
        </p:txBody>
      </p: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DCB4B7C6-B5E6-4504-92DC-CEC4255DF247}"/>
              </a:ext>
            </a:extLst>
          </p:cNvPr>
          <p:cNvCxnSpPr>
            <a:stCxn id="6" idx="0"/>
            <a:endCxn id="6" idx="2"/>
          </p:cNvCxnSpPr>
          <p:nvPr/>
        </p:nvCxnSpPr>
        <p:spPr>
          <a:xfrm>
            <a:off x="5990411" y="3041169"/>
            <a:ext cx="320818" cy="1311572"/>
          </a:xfrm>
          <a:prstGeom prst="line">
            <a:avLst/>
          </a:prstGeom>
          <a:ln>
            <a:solidFill>
              <a:srgbClr val="FFFF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r Verbinder 24">
            <a:extLst>
              <a:ext uri="{FF2B5EF4-FFF2-40B4-BE49-F238E27FC236}">
                <a16:creationId xmlns:a16="http://schemas.microsoft.com/office/drawing/2014/main" id="{4429742F-42EC-4509-9582-36D66672BC2B}"/>
              </a:ext>
            </a:extLst>
          </p:cNvPr>
          <p:cNvCxnSpPr>
            <a:cxnSpLocks/>
            <a:endCxn id="6" idx="3"/>
          </p:cNvCxnSpPr>
          <p:nvPr/>
        </p:nvCxnSpPr>
        <p:spPr>
          <a:xfrm flipV="1">
            <a:off x="3215680" y="2973684"/>
            <a:ext cx="5892023" cy="1450872"/>
          </a:xfrm>
          <a:prstGeom prst="line">
            <a:avLst/>
          </a:prstGeom>
          <a:ln>
            <a:solidFill>
              <a:srgbClr val="FFFF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9B5E52A5-2E98-4644-9E01-64600E06A724}"/>
              </a:ext>
            </a:extLst>
          </p:cNvPr>
          <p:cNvCxnSpPr>
            <a:cxnSpLocks/>
          </p:cNvCxnSpPr>
          <p:nvPr/>
        </p:nvCxnSpPr>
        <p:spPr>
          <a:xfrm>
            <a:off x="6150819" y="3696955"/>
            <a:ext cx="2122767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Bogen 33">
            <a:extLst>
              <a:ext uri="{FF2B5EF4-FFF2-40B4-BE49-F238E27FC236}">
                <a16:creationId xmlns:a16="http://schemas.microsoft.com/office/drawing/2014/main" id="{0C836EAC-1EF6-46F4-B2B5-2D51EC1258A3}"/>
              </a:ext>
            </a:extLst>
          </p:cNvPr>
          <p:cNvSpPr/>
          <p:nvPr/>
        </p:nvSpPr>
        <p:spPr>
          <a:xfrm>
            <a:off x="7176120" y="3429000"/>
            <a:ext cx="144016" cy="504051"/>
          </a:xfrm>
          <a:prstGeom prst="arc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pic>
        <p:nvPicPr>
          <p:cNvPr id="36" name="Grafik 35">
            <a:extLst>
              <a:ext uri="{FF2B5EF4-FFF2-40B4-BE49-F238E27FC236}">
                <a16:creationId xmlns:a16="http://schemas.microsoft.com/office/drawing/2014/main" id="{F69318F2-48F4-48BA-83AE-6815C50F499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01" r="888"/>
          <a:stretch/>
        </p:blipFill>
        <p:spPr>
          <a:xfrm>
            <a:off x="4799061" y="5083563"/>
            <a:ext cx="3024336" cy="712532"/>
          </a:xfrm>
          <a:prstGeom prst="rect">
            <a:avLst/>
          </a:prstGeom>
        </p:spPr>
      </p:pic>
      <p:sp>
        <p:nvSpPr>
          <p:cNvPr id="37" name="Textfeld 36">
            <a:extLst>
              <a:ext uri="{FF2B5EF4-FFF2-40B4-BE49-F238E27FC236}">
                <a16:creationId xmlns:a16="http://schemas.microsoft.com/office/drawing/2014/main" id="{CA3406D2-AE1C-4C48-8E81-0965F1261AC9}"/>
              </a:ext>
            </a:extLst>
          </p:cNvPr>
          <p:cNvSpPr txBox="1"/>
          <p:nvPr/>
        </p:nvSpPr>
        <p:spPr>
          <a:xfrm>
            <a:off x="6984730" y="340465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chemeClr val="tx2"/>
              </a:buClr>
              <a:buSzPct val="90000"/>
            </a:pPr>
            <a:r>
              <a:rPr lang="el-GR" i="1" dirty="0">
                <a:solidFill>
                  <a:srgbClr val="FF0000"/>
                </a:solidFill>
              </a:rPr>
              <a:t>θ</a:t>
            </a:r>
            <a:endParaRPr lang="de-CH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77640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E162B29-8DB6-4812-AFCB-3D5246555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Messverfahren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8777870-CBB1-4D45-A83B-BFCD8FD1A8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6024" y="1603084"/>
            <a:ext cx="5386917" cy="471264"/>
          </a:xfrm>
        </p:spPr>
        <p:txBody>
          <a:bodyPr/>
          <a:lstStyle/>
          <a:p>
            <a:r>
              <a:rPr lang="de-CH" dirty="0"/>
              <a:t>Durchmesser</a:t>
            </a:r>
          </a:p>
        </p:txBody>
      </p:sp>
      <p:pic>
        <p:nvPicPr>
          <p:cNvPr id="15" name="Inhaltsplatzhalter 14">
            <a:extLst>
              <a:ext uri="{FF2B5EF4-FFF2-40B4-BE49-F238E27FC236}">
                <a16:creationId xmlns:a16="http://schemas.microsoft.com/office/drawing/2014/main" id="{CA7A4A32-DE24-4EA1-9674-B7FF80A0093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65" r="-1"/>
          <a:stretch/>
        </p:blipFill>
        <p:spPr>
          <a:xfrm>
            <a:off x="551384" y="2475626"/>
            <a:ext cx="4816674" cy="3240000"/>
          </a:xfrm>
        </p:spPr>
      </p:pic>
      <p:sp>
        <p:nvSpPr>
          <p:cNvPr id="5" name="Textplatzhalter 4">
            <a:extLst>
              <a:ext uri="{FF2B5EF4-FFF2-40B4-BE49-F238E27FC236}">
                <a16:creationId xmlns:a16="http://schemas.microsoft.com/office/drawing/2014/main" id="{12719E69-679C-4382-9441-1120890547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40609" y="1604055"/>
            <a:ext cx="5389033" cy="471264"/>
          </a:xfrm>
        </p:spPr>
        <p:txBody>
          <a:bodyPr/>
          <a:lstStyle/>
          <a:p>
            <a:r>
              <a:rPr lang="de-CH" dirty="0"/>
              <a:t>Länge</a:t>
            </a:r>
          </a:p>
        </p:txBody>
      </p:sp>
      <p:pic>
        <p:nvPicPr>
          <p:cNvPr id="17" name="Inhaltsplatzhalter 16" descr="Ein Bild, das Karte enthält.&#10;&#10;Automatisch generierte Beschreibung">
            <a:extLst>
              <a:ext uri="{FF2B5EF4-FFF2-40B4-BE49-F238E27FC236}">
                <a16:creationId xmlns:a16="http://schemas.microsoft.com/office/drawing/2014/main" id="{A6665823-5124-407A-8DFE-98F50513A924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68"/>
          <a:stretch/>
        </p:blipFill>
        <p:spPr>
          <a:xfrm>
            <a:off x="4583832" y="2526180"/>
            <a:ext cx="6209372" cy="3240000"/>
          </a:xfrm>
        </p:spPr>
      </p:pic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3412DE86-D849-4FD9-9688-498B7F982E5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CH"/>
              <a:t>Name, Thema, Rapperswil, 1.12.2011</a:t>
            </a:r>
            <a:endParaRPr lang="de-CH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3615C153-EFA7-439A-ABE0-F6F946B6845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B3B594-2801-4864-9089-E42463258A4B}" type="slidenum">
              <a:rPr lang="de-CH" smtClean="0"/>
              <a:pPr/>
              <a:t>25</a:t>
            </a:fld>
            <a:endParaRPr lang="de-CH"/>
          </a:p>
        </p:txBody>
      </p:sp>
      <p:sp>
        <p:nvSpPr>
          <p:cNvPr id="19" name="Inhaltsplatzhalter 2">
            <a:extLst>
              <a:ext uri="{FF2B5EF4-FFF2-40B4-BE49-F238E27FC236}">
                <a16:creationId xmlns:a16="http://schemas.microsoft.com/office/drawing/2014/main" id="{0DC79692-82D2-46E5-A682-E426750FD737}"/>
              </a:ext>
            </a:extLst>
          </p:cNvPr>
          <p:cNvSpPr txBox="1">
            <a:spLocks/>
          </p:cNvSpPr>
          <p:nvPr/>
        </p:nvSpPr>
        <p:spPr>
          <a:xfrm>
            <a:off x="479376" y="1166813"/>
            <a:ext cx="10943167" cy="4824412"/>
          </a:xfrm>
          <a:prstGeom prst="rect">
            <a:avLst/>
          </a:prstGeom>
        </p:spPr>
        <p:txBody>
          <a:bodyPr/>
          <a:lstStyle>
            <a:lvl1pPr marL="538163" indent="-273600" algn="l" defTabSz="914400" rtl="0" eaLnBrk="1" latinLnBrk="0" hangingPunct="1">
              <a:spcBef>
                <a:spcPts val="600"/>
              </a:spcBef>
              <a:spcAft>
                <a:spcPts val="800"/>
              </a:spcAft>
              <a:buClr>
                <a:schemeClr val="accent1"/>
              </a:buClr>
              <a:buSzPct val="94000"/>
              <a:buFont typeface="Wingdings" pitchFamily="2" charset="2"/>
              <a:buChar char="n"/>
              <a:tabLst/>
              <a:defRPr sz="17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27360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Pct val="94000"/>
              <a:buFont typeface="Wingdings" pitchFamily="2" charset="2"/>
              <a:buChar char="n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6325" indent="-273050" algn="l" defTabSz="914400" rtl="0" eaLnBrk="1" latinLnBrk="0" hangingPunct="1">
              <a:spcBef>
                <a:spcPts val="0"/>
              </a:spcBef>
              <a:spcAft>
                <a:spcPts val="400"/>
              </a:spcAft>
              <a:buClr>
                <a:schemeClr val="bg2"/>
              </a:buClr>
              <a:buSzPct val="80000"/>
              <a:buFont typeface="Wingdings" pitchFamily="2" charset="2"/>
              <a:buChar char="n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41438" indent="-273600" algn="l" defTabSz="914400" rtl="0" eaLnBrk="1" latinLnBrk="0" hangingPunct="1">
              <a:spcBef>
                <a:spcPts val="0"/>
              </a:spcBef>
              <a:spcAft>
                <a:spcPts val="400"/>
              </a:spcAft>
              <a:buClr>
                <a:schemeClr val="bg2"/>
              </a:buClr>
              <a:buSzPct val="80000"/>
              <a:buFont typeface="Wingdings" pitchFamily="2" charset="2"/>
              <a:buChar char="n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16075" indent="-274638" algn="l" defTabSz="914400" rtl="0" eaLnBrk="1" latinLnBrk="0" hangingPunct="1">
              <a:spcBef>
                <a:spcPts val="0"/>
              </a:spcBef>
              <a:spcAft>
                <a:spcPts val="400"/>
              </a:spcAft>
              <a:buClr>
                <a:schemeClr val="bg2"/>
              </a:buClr>
              <a:buSzPct val="80000"/>
              <a:buFont typeface="Wingdings" pitchFamily="2" charset="2"/>
              <a:buChar char="n"/>
              <a:defRPr lang="de-CH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41437" indent="0" algn="l" defTabSz="914400" rtl="0" eaLnBrk="1" latinLnBrk="0" hangingPunct="1">
              <a:spcBef>
                <a:spcPct val="20000"/>
              </a:spcBef>
              <a:buClr>
                <a:schemeClr val="bg2"/>
              </a:buClr>
              <a:buFont typeface="Wingdings" pitchFamily="2" charset="2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CH" dirty="0"/>
              <a:t>Objekt messen</a:t>
            </a:r>
          </a:p>
        </p:txBody>
      </p:sp>
    </p:spTree>
    <p:extLst>
      <p:ext uri="{BB962C8B-B14F-4D97-AF65-F5344CB8AC3E}">
        <p14:creationId xmlns:p14="http://schemas.microsoft.com/office/powerpoint/2010/main" val="25068192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nhaltsplatzhalter 9" descr="Ein Bild, das Stuhl, Fenster, Gebäude, sitzend enthält.&#10;&#10;Automatisch generierte Beschreibung">
            <a:extLst>
              <a:ext uri="{FF2B5EF4-FFF2-40B4-BE49-F238E27FC236}">
                <a16:creationId xmlns:a16="http://schemas.microsoft.com/office/drawing/2014/main" id="{B382C27E-3A11-4B02-87D0-091D1A585713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86" b="-528"/>
          <a:stretch/>
        </p:blipFill>
        <p:spPr>
          <a:xfrm>
            <a:off x="3063429" y="865467"/>
            <a:ext cx="6052038" cy="5083813"/>
          </a:xfr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0D7BC6C-86BC-4D2D-9AB4-D030D57E0A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CH"/>
              <a:t>C. Renda, M. Tischhauser - Fast CV based Geometry Estimation</a:t>
            </a:r>
            <a:endParaRPr lang="de-CH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1219A7D-16E3-4528-983D-F5DA4182C0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B3B594-2801-4864-9089-E42463258A4B}" type="slidenum">
              <a:rPr lang="de-CH" smtClean="0"/>
              <a:pPr/>
              <a:t>26</a:t>
            </a:fld>
            <a:endParaRPr lang="de-CH"/>
          </a:p>
        </p:txBody>
      </p:sp>
      <p:sp>
        <p:nvSpPr>
          <p:cNvPr id="6" name="Bildplatzhalter 5">
            <a:extLst>
              <a:ext uri="{FF2B5EF4-FFF2-40B4-BE49-F238E27FC236}">
                <a16:creationId xmlns:a16="http://schemas.microsoft.com/office/drawing/2014/main" id="{14A8457F-A40F-4069-8D0D-9681BFF05D6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66D28BBB-0E54-4CA7-B6B9-D3AF4FCEDC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Demonstration (</a:t>
            </a:r>
            <a:r>
              <a:rPr lang="en-US" dirty="0" err="1"/>
              <a:t>statisch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1901207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30704DD-0649-4E0D-BBC5-9B06880EC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Rolling-Shutter </a:t>
            </a:r>
            <a:r>
              <a:rPr lang="en-US" dirty="0" err="1"/>
              <a:t>Kompensation</a:t>
            </a:r>
            <a:endParaRPr lang="en-US" dirty="0"/>
          </a:p>
        </p:txBody>
      </p:sp>
      <p:pic>
        <p:nvPicPr>
          <p:cNvPr id="8" name="Inhaltsplatzhalter 7" descr="Ein Bild, das Whiteboard, Text, bedeckt, Schild enthält.&#10;&#10;Automatisch generierte Beschreibung">
            <a:extLst>
              <a:ext uri="{FF2B5EF4-FFF2-40B4-BE49-F238E27FC236}">
                <a16:creationId xmlns:a16="http://schemas.microsoft.com/office/drawing/2014/main" id="{82DC4C57-D0D9-4DEB-9EE1-9F4CA69CCCCA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480" y="1016794"/>
            <a:ext cx="8521039" cy="4824412"/>
          </a:xfr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B3C5498-223C-44FE-857A-5338CC8D94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CH"/>
              <a:t>C. Renda, M. Tischhauser - Fast CV based Geometry Estimation</a:t>
            </a:r>
            <a:endParaRPr lang="de-CH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4A68BC1-DF55-4415-806B-2A806F7FE2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B3B594-2801-4864-9089-E42463258A4B}" type="slidenum">
              <a:rPr lang="de-CH" smtClean="0"/>
              <a:pPr/>
              <a:t>27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2652106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30704DD-0649-4E0D-BBC5-9B06880EC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Rolling-Shutter </a:t>
            </a:r>
            <a:r>
              <a:rPr lang="en-US" dirty="0" err="1"/>
              <a:t>Kompensation</a:t>
            </a:r>
            <a:endParaRPr lang="en-US" dirty="0"/>
          </a:p>
        </p:txBody>
      </p:sp>
      <p:pic>
        <p:nvPicPr>
          <p:cNvPr id="8" name="Inhaltsplatzhalter 7" descr="Ein Bild, das Whiteboard, Text, bedeckt, Schild enthält.&#10;&#10;Automatisch generierte Beschreibung">
            <a:extLst>
              <a:ext uri="{FF2B5EF4-FFF2-40B4-BE49-F238E27FC236}">
                <a16:creationId xmlns:a16="http://schemas.microsoft.com/office/drawing/2014/main" id="{82DC4C57-D0D9-4DEB-9EE1-9F4CA69CCCCA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480" y="1016794"/>
            <a:ext cx="8521039" cy="4824412"/>
          </a:xfr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B3C5498-223C-44FE-857A-5338CC8D94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CH"/>
              <a:t>C. Renda, M. Tischhauser - Fast CV based Geometry Estimation</a:t>
            </a:r>
            <a:endParaRPr lang="de-CH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4A68BC1-DF55-4415-806B-2A806F7FE2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B3B594-2801-4864-9089-E42463258A4B}" type="slidenum">
              <a:rPr lang="de-CH" smtClean="0"/>
              <a:pPr/>
              <a:t>28</a:t>
            </a:fld>
            <a:endParaRPr lang="de-CH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7980FD91-B0C0-48DB-9C9E-5200957DF0CB}"/>
              </a:ext>
            </a:extLst>
          </p:cNvPr>
          <p:cNvSpPr/>
          <p:nvPr/>
        </p:nvSpPr>
        <p:spPr>
          <a:xfrm>
            <a:off x="2639616" y="2492896"/>
            <a:ext cx="7416824" cy="1512168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84E70C01-C7BB-49FD-8A41-75519B31B746}"/>
              </a:ext>
            </a:extLst>
          </p:cNvPr>
          <p:cNvCxnSpPr>
            <a:cxnSpLocks/>
          </p:cNvCxnSpPr>
          <p:nvPr/>
        </p:nvCxnSpPr>
        <p:spPr>
          <a:xfrm>
            <a:off x="2639616" y="2060848"/>
            <a:ext cx="0" cy="43204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97EDF0D6-EBAF-4F0C-A3D5-5C43EBC6E56E}"/>
              </a:ext>
            </a:extLst>
          </p:cNvPr>
          <p:cNvCxnSpPr>
            <a:cxnSpLocks/>
          </p:cNvCxnSpPr>
          <p:nvPr/>
        </p:nvCxnSpPr>
        <p:spPr>
          <a:xfrm flipH="1">
            <a:off x="10055081" y="2060848"/>
            <a:ext cx="1359" cy="43204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99244636-547D-43A6-AE39-E67677EDCB12}"/>
              </a:ext>
            </a:extLst>
          </p:cNvPr>
          <p:cNvCxnSpPr>
            <a:cxnSpLocks/>
          </p:cNvCxnSpPr>
          <p:nvPr/>
        </p:nvCxnSpPr>
        <p:spPr>
          <a:xfrm>
            <a:off x="2279576" y="4005064"/>
            <a:ext cx="36004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E5F02FA3-0F99-4F8E-B607-4C3BE183C467}"/>
              </a:ext>
            </a:extLst>
          </p:cNvPr>
          <p:cNvCxnSpPr>
            <a:cxnSpLocks/>
          </p:cNvCxnSpPr>
          <p:nvPr/>
        </p:nvCxnSpPr>
        <p:spPr>
          <a:xfrm>
            <a:off x="2279576" y="2492896"/>
            <a:ext cx="36004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3671FEDA-ED2A-45D6-8DC1-05D8FB694874}"/>
              </a:ext>
            </a:extLst>
          </p:cNvPr>
          <p:cNvCxnSpPr>
            <a:cxnSpLocks/>
          </p:cNvCxnSpPr>
          <p:nvPr/>
        </p:nvCxnSpPr>
        <p:spPr>
          <a:xfrm>
            <a:off x="2638257" y="2106588"/>
            <a:ext cx="7416824" cy="0"/>
          </a:xfrm>
          <a:prstGeom prst="straightConnector1">
            <a:avLst/>
          </a:prstGeom>
          <a:ln w="1905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84AA04F9-0B4C-4241-9FF5-1F7AC365A50E}"/>
              </a:ext>
            </a:extLst>
          </p:cNvPr>
          <p:cNvCxnSpPr>
            <a:cxnSpLocks/>
          </p:cNvCxnSpPr>
          <p:nvPr/>
        </p:nvCxnSpPr>
        <p:spPr>
          <a:xfrm>
            <a:off x="2351584" y="2492896"/>
            <a:ext cx="0" cy="1512168"/>
          </a:xfrm>
          <a:prstGeom prst="straightConnector1">
            <a:avLst/>
          </a:prstGeom>
          <a:ln w="1905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feld 23">
            <a:extLst>
              <a:ext uri="{FF2B5EF4-FFF2-40B4-BE49-F238E27FC236}">
                <a16:creationId xmlns:a16="http://schemas.microsoft.com/office/drawing/2014/main" id="{041DE26B-95EE-4BD9-9B09-5E58C2120046}"/>
              </a:ext>
            </a:extLst>
          </p:cNvPr>
          <p:cNvSpPr txBox="1"/>
          <p:nvPr/>
        </p:nvSpPr>
        <p:spPr>
          <a:xfrm>
            <a:off x="6099422" y="1759153"/>
            <a:ext cx="5040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tx2"/>
              </a:buClr>
              <a:buSzPct val="90000"/>
            </a:pPr>
            <a:r>
              <a:rPr lang="de-CH" sz="1600" i="1" dirty="0">
                <a:solidFill>
                  <a:schemeClr val="bg1"/>
                </a:solidFill>
              </a:rPr>
              <a:t>L</a:t>
            </a:r>
            <a:endParaRPr lang="en-US" sz="1600" i="1" dirty="0">
              <a:solidFill>
                <a:schemeClr val="bg1"/>
              </a:solidFill>
            </a:endParaRP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115C771C-43EF-41BA-B1E8-C1A56C4BB55C}"/>
              </a:ext>
            </a:extLst>
          </p:cNvPr>
          <p:cNvSpPr txBox="1"/>
          <p:nvPr/>
        </p:nvSpPr>
        <p:spPr>
          <a:xfrm rot="16200000">
            <a:off x="1920970" y="3007698"/>
            <a:ext cx="5040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tx2"/>
              </a:buClr>
              <a:buSzPct val="90000"/>
            </a:pPr>
            <a:r>
              <a:rPr lang="de-CH" sz="1600" i="1" dirty="0">
                <a:solidFill>
                  <a:schemeClr val="bg1"/>
                </a:solidFill>
              </a:rPr>
              <a:t>D</a:t>
            </a:r>
            <a:endParaRPr lang="en-US" sz="16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87708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30704DD-0649-4E0D-BBC5-9B06880EC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Rolling-Shutter </a:t>
            </a:r>
            <a:r>
              <a:rPr lang="en-US" dirty="0" err="1"/>
              <a:t>Kompensation</a:t>
            </a:r>
            <a:endParaRPr lang="en-US" dirty="0"/>
          </a:p>
        </p:txBody>
      </p:sp>
      <p:pic>
        <p:nvPicPr>
          <p:cNvPr id="8" name="Inhaltsplatzhalter 7" descr="Ein Bild, das Whiteboard, Text, bedeckt, Schild enthält.&#10;&#10;Automatisch generierte Beschreibung">
            <a:extLst>
              <a:ext uri="{FF2B5EF4-FFF2-40B4-BE49-F238E27FC236}">
                <a16:creationId xmlns:a16="http://schemas.microsoft.com/office/drawing/2014/main" id="{82DC4C57-D0D9-4DEB-9EE1-9F4CA69CCCCA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480" y="1016794"/>
            <a:ext cx="8521039" cy="4824412"/>
          </a:xfr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B3C5498-223C-44FE-857A-5338CC8D94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CH"/>
              <a:t>C. Renda, M. Tischhauser - Fast CV based Geometry Estimation</a:t>
            </a:r>
            <a:endParaRPr lang="de-CH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4A68BC1-DF55-4415-806B-2A806F7FE2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B3B594-2801-4864-9089-E42463258A4B}" type="slidenum">
              <a:rPr lang="de-CH" smtClean="0"/>
              <a:pPr/>
              <a:t>29</a:t>
            </a:fld>
            <a:endParaRPr lang="de-CH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6ED92725-E364-40C7-90EA-1924E9215A1A}"/>
              </a:ext>
            </a:extLst>
          </p:cNvPr>
          <p:cNvSpPr/>
          <p:nvPr/>
        </p:nvSpPr>
        <p:spPr>
          <a:xfrm>
            <a:off x="2639616" y="2492896"/>
            <a:ext cx="6912768" cy="1512168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5F81E6B8-D9E1-4233-AF2E-9D824B626AB7}"/>
              </a:ext>
            </a:extLst>
          </p:cNvPr>
          <p:cNvCxnSpPr>
            <a:cxnSpLocks/>
          </p:cNvCxnSpPr>
          <p:nvPr/>
        </p:nvCxnSpPr>
        <p:spPr>
          <a:xfrm>
            <a:off x="9552384" y="4005064"/>
            <a:ext cx="0" cy="576064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23F4E013-C326-462D-8411-700AF77EB834}"/>
              </a:ext>
            </a:extLst>
          </p:cNvPr>
          <p:cNvCxnSpPr>
            <a:cxnSpLocks/>
          </p:cNvCxnSpPr>
          <p:nvPr/>
        </p:nvCxnSpPr>
        <p:spPr>
          <a:xfrm>
            <a:off x="10059015" y="4005064"/>
            <a:ext cx="0" cy="576064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hteck 2">
            <a:extLst>
              <a:ext uri="{FF2B5EF4-FFF2-40B4-BE49-F238E27FC236}">
                <a16:creationId xmlns:a16="http://schemas.microsoft.com/office/drawing/2014/main" id="{7980FD91-B0C0-48DB-9C9E-5200957DF0CB}"/>
              </a:ext>
            </a:extLst>
          </p:cNvPr>
          <p:cNvSpPr/>
          <p:nvPr/>
        </p:nvSpPr>
        <p:spPr>
          <a:xfrm>
            <a:off x="2639616" y="2492896"/>
            <a:ext cx="7416824" cy="1512168"/>
          </a:xfrm>
          <a:prstGeom prst="rect">
            <a:avLst/>
          </a:prstGeom>
          <a:noFill/>
          <a:ln w="38100">
            <a:solidFill>
              <a:srgbClr val="FFFF00">
                <a:alpha val="30980"/>
              </a:srgb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3C4ECEA3-032E-4F3E-9199-DA13C0398673}"/>
              </a:ext>
            </a:extLst>
          </p:cNvPr>
          <p:cNvCxnSpPr/>
          <p:nvPr/>
        </p:nvCxnSpPr>
        <p:spPr>
          <a:xfrm>
            <a:off x="9552384" y="4509120"/>
            <a:ext cx="506631" cy="0"/>
          </a:xfrm>
          <a:prstGeom prst="straightConnector1">
            <a:avLst/>
          </a:prstGeom>
          <a:ln w="1905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feld 15">
            <a:extLst>
              <a:ext uri="{FF2B5EF4-FFF2-40B4-BE49-F238E27FC236}">
                <a16:creationId xmlns:a16="http://schemas.microsoft.com/office/drawing/2014/main" id="{89C3FF05-9208-43AA-8302-8F3C86FD12B2}"/>
              </a:ext>
            </a:extLst>
          </p:cNvPr>
          <p:cNvSpPr txBox="1"/>
          <p:nvPr/>
        </p:nvSpPr>
        <p:spPr>
          <a:xfrm>
            <a:off x="9579061" y="4183518"/>
            <a:ext cx="5040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tx2"/>
              </a:buClr>
              <a:buSzPct val="90000"/>
            </a:pPr>
            <a:r>
              <a:rPr lang="el-GR" sz="1600" i="1" dirty="0">
                <a:solidFill>
                  <a:schemeClr val="bg1"/>
                </a:solidFill>
              </a:rPr>
              <a:t>Δ</a:t>
            </a:r>
            <a:r>
              <a:rPr lang="de-CH" sz="1600" i="1" dirty="0">
                <a:solidFill>
                  <a:schemeClr val="bg1"/>
                </a:solidFill>
              </a:rPr>
              <a:t>L</a:t>
            </a:r>
            <a:endParaRPr lang="en-US" sz="1600" i="1" dirty="0">
              <a:solidFill>
                <a:schemeClr val="bg1"/>
              </a:solidFill>
            </a:endParaRPr>
          </a:p>
        </p:txBody>
      </p: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C55D86CB-5625-4CCE-9EDD-2788034C0149}"/>
              </a:ext>
            </a:extLst>
          </p:cNvPr>
          <p:cNvCxnSpPr>
            <a:cxnSpLocks/>
          </p:cNvCxnSpPr>
          <p:nvPr/>
        </p:nvCxnSpPr>
        <p:spPr>
          <a:xfrm>
            <a:off x="2639616" y="2060848"/>
            <a:ext cx="0" cy="43204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7F063717-35E7-4E6C-9C69-A3E2A04F7017}"/>
              </a:ext>
            </a:extLst>
          </p:cNvPr>
          <p:cNvCxnSpPr>
            <a:cxnSpLocks/>
          </p:cNvCxnSpPr>
          <p:nvPr/>
        </p:nvCxnSpPr>
        <p:spPr>
          <a:xfrm flipH="1">
            <a:off x="10055081" y="2060848"/>
            <a:ext cx="1359" cy="43204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588FA802-1E9A-4688-96A0-119C34781999}"/>
              </a:ext>
            </a:extLst>
          </p:cNvPr>
          <p:cNvCxnSpPr>
            <a:cxnSpLocks/>
          </p:cNvCxnSpPr>
          <p:nvPr/>
        </p:nvCxnSpPr>
        <p:spPr>
          <a:xfrm>
            <a:off x="2638257" y="2106588"/>
            <a:ext cx="7416824" cy="0"/>
          </a:xfrm>
          <a:prstGeom prst="straightConnector1">
            <a:avLst/>
          </a:prstGeom>
          <a:ln w="1905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feld 20">
            <a:extLst>
              <a:ext uri="{FF2B5EF4-FFF2-40B4-BE49-F238E27FC236}">
                <a16:creationId xmlns:a16="http://schemas.microsoft.com/office/drawing/2014/main" id="{AAA07FEE-0E30-4682-91D3-367F6027A860}"/>
              </a:ext>
            </a:extLst>
          </p:cNvPr>
          <p:cNvSpPr txBox="1"/>
          <p:nvPr/>
        </p:nvSpPr>
        <p:spPr>
          <a:xfrm>
            <a:off x="6099422" y="1759153"/>
            <a:ext cx="5040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tx2"/>
              </a:buClr>
              <a:buSzPct val="90000"/>
            </a:pPr>
            <a:r>
              <a:rPr lang="de-CH" sz="1600" i="1" dirty="0">
                <a:solidFill>
                  <a:schemeClr val="bg1"/>
                </a:solidFill>
              </a:rPr>
              <a:t>L</a:t>
            </a:r>
            <a:endParaRPr lang="en-US" sz="1600" i="1" dirty="0">
              <a:solidFill>
                <a:schemeClr val="bg1"/>
              </a:solidFill>
            </a:endParaRPr>
          </a:p>
        </p:txBody>
      </p:sp>
      <p:cxnSp>
        <p:nvCxnSpPr>
          <p:cNvPr id="22" name="Gerader Verbinder 21">
            <a:extLst>
              <a:ext uri="{FF2B5EF4-FFF2-40B4-BE49-F238E27FC236}">
                <a16:creationId xmlns:a16="http://schemas.microsoft.com/office/drawing/2014/main" id="{5C187768-ABDB-482A-A5C0-E520283AE1F4}"/>
              </a:ext>
            </a:extLst>
          </p:cNvPr>
          <p:cNvCxnSpPr>
            <a:cxnSpLocks/>
          </p:cNvCxnSpPr>
          <p:nvPr/>
        </p:nvCxnSpPr>
        <p:spPr>
          <a:xfrm>
            <a:off x="2279576" y="4005064"/>
            <a:ext cx="36004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266B0545-FBDB-4260-A07B-CFB37EC96352}"/>
              </a:ext>
            </a:extLst>
          </p:cNvPr>
          <p:cNvCxnSpPr>
            <a:cxnSpLocks/>
          </p:cNvCxnSpPr>
          <p:nvPr/>
        </p:nvCxnSpPr>
        <p:spPr>
          <a:xfrm>
            <a:off x="2279576" y="2492896"/>
            <a:ext cx="36004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7F9ED3FB-E37A-4352-854D-B26D994B9634}"/>
              </a:ext>
            </a:extLst>
          </p:cNvPr>
          <p:cNvCxnSpPr>
            <a:cxnSpLocks/>
          </p:cNvCxnSpPr>
          <p:nvPr/>
        </p:nvCxnSpPr>
        <p:spPr>
          <a:xfrm>
            <a:off x="2351584" y="2492896"/>
            <a:ext cx="0" cy="1512168"/>
          </a:xfrm>
          <a:prstGeom prst="straightConnector1">
            <a:avLst/>
          </a:prstGeom>
          <a:ln w="1905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feld 24">
            <a:extLst>
              <a:ext uri="{FF2B5EF4-FFF2-40B4-BE49-F238E27FC236}">
                <a16:creationId xmlns:a16="http://schemas.microsoft.com/office/drawing/2014/main" id="{2729E93B-C956-4619-9440-7CDA73DCE5E3}"/>
              </a:ext>
            </a:extLst>
          </p:cNvPr>
          <p:cNvSpPr txBox="1"/>
          <p:nvPr/>
        </p:nvSpPr>
        <p:spPr>
          <a:xfrm rot="16200000">
            <a:off x="1920970" y="3007698"/>
            <a:ext cx="5040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tx2"/>
              </a:buClr>
              <a:buSzPct val="90000"/>
            </a:pPr>
            <a:r>
              <a:rPr lang="de-CH" sz="1600" i="1" dirty="0">
                <a:solidFill>
                  <a:schemeClr val="bg1"/>
                </a:solidFill>
              </a:rPr>
              <a:t>D</a:t>
            </a:r>
            <a:endParaRPr lang="en-US" sz="1600" i="1" dirty="0">
              <a:solidFill>
                <a:schemeClr val="bg1"/>
              </a:solidFill>
            </a:endParaRPr>
          </a:p>
        </p:txBody>
      </p: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A9BA5F49-7D04-4C38-8951-D194094EC720}"/>
              </a:ext>
            </a:extLst>
          </p:cNvPr>
          <p:cNvCxnSpPr>
            <a:cxnSpLocks/>
          </p:cNvCxnSpPr>
          <p:nvPr/>
        </p:nvCxnSpPr>
        <p:spPr>
          <a:xfrm>
            <a:off x="2657475" y="4005064"/>
            <a:ext cx="0" cy="576064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F600C827-BA3F-46FE-924E-69E1C2BF7191}"/>
              </a:ext>
            </a:extLst>
          </p:cNvPr>
          <p:cNvCxnSpPr>
            <a:cxnSpLocks/>
          </p:cNvCxnSpPr>
          <p:nvPr/>
        </p:nvCxnSpPr>
        <p:spPr>
          <a:xfrm flipV="1">
            <a:off x="2657474" y="4509120"/>
            <a:ext cx="6894909" cy="12952"/>
          </a:xfrm>
          <a:prstGeom prst="straightConnector1">
            <a:avLst/>
          </a:prstGeom>
          <a:ln w="1905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feld 32">
            <a:extLst>
              <a:ext uri="{FF2B5EF4-FFF2-40B4-BE49-F238E27FC236}">
                <a16:creationId xmlns:a16="http://schemas.microsoft.com/office/drawing/2014/main" id="{8C4AAAE0-EDB3-444F-A30F-50B400A2E943}"/>
              </a:ext>
            </a:extLst>
          </p:cNvPr>
          <p:cNvSpPr txBox="1"/>
          <p:nvPr/>
        </p:nvSpPr>
        <p:spPr>
          <a:xfrm>
            <a:off x="5846026" y="4183518"/>
            <a:ext cx="5040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tx2"/>
              </a:buClr>
              <a:buSzPct val="90000"/>
            </a:pPr>
            <a:r>
              <a:rPr lang="de-CH" sz="1600" i="1" dirty="0">
                <a:solidFill>
                  <a:schemeClr val="bg1"/>
                </a:solidFill>
              </a:rPr>
              <a:t>L</a:t>
            </a:r>
            <a:r>
              <a:rPr lang="de-CH" sz="1600" i="1" dirty="0">
                <a:solidFill>
                  <a:schemeClr val="bg1"/>
                </a:solidFill>
                <a:latin typeface="Agency FB" panose="020B0503020202020204" pitchFamily="34" charset="0"/>
                <a:cs typeface="Arial" panose="020B0604020202020204" pitchFamily="34" charset="0"/>
              </a:rPr>
              <a:t>’</a:t>
            </a:r>
            <a:endParaRPr lang="en-US" sz="1600" i="1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3349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4673D36-EF5B-459D-B029-22B8E0A13E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Ausgangslage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3A5BECC-5910-4ABE-A322-695BEF141B8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CH" dirty="0"/>
              <a:t>Relativer Messfehler &lt; 1%</a:t>
            </a:r>
          </a:p>
          <a:p>
            <a:r>
              <a:rPr lang="de-CH" dirty="0"/>
              <a:t>200 Messungen / min = 3.3 1/sec</a:t>
            </a:r>
          </a:p>
          <a:p>
            <a:r>
              <a:rPr lang="de-CH" dirty="0"/>
              <a:t>Vorgegebene Hardware</a:t>
            </a:r>
          </a:p>
          <a:p>
            <a:pPr marL="264563" indent="0">
              <a:buNone/>
            </a:pPr>
            <a:endParaRPr lang="de-CH" dirty="0"/>
          </a:p>
          <a:p>
            <a:endParaRPr lang="de-CH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913E974-C702-4A04-8149-0123E3E9A3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CH" dirty="0"/>
              <a:t>C. Renda, M. Tischhauser - Fast CV </a:t>
            </a:r>
            <a:r>
              <a:rPr lang="de-CH" dirty="0" err="1"/>
              <a:t>based</a:t>
            </a:r>
            <a:r>
              <a:rPr lang="de-CH" dirty="0"/>
              <a:t> </a:t>
            </a:r>
            <a:r>
              <a:rPr lang="de-CH" dirty="0" err="1"/>
              <a:t>Geometry</a:t>
            </a:r>
            <a:r>
              <a:rPr lang="de-CH" dirty="0"/>
              <a:t> </a:t>
            </a:r>
            <a:r>
              <a:rPr lang="de-CH" dirty="0" err="1"/>
              <a:t>Estimation</a:t>
            </a:r>
            <a:endParaRPr lang="de-CH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3DEEAC4-A728-4F3C-83DC-2FCB856A25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B3B594-2801-4864-9089-E42463258A4B}" type="slidenum">
              <a:rPr lang="de-CH" smtClean="0"/>
              <a:pPr/>
              <a:t>3</a:t>
            </a:fld>
            <a:endParaRPr lang="de-CH"/>
          </a:p>
        </p:txBody>
      </p:sp>
      <p:pic>
        <p:nvPicPr>
          <p:cNvPr id="8" name="Bildplatzhalter 7" descr="Ein Bild, das Elektronik, Schaltkreis, Computer enthält.&#10;&#10;Automatisch generierte Beschreibung">
            <a:extLst>
              <a:ext uri="{FF2B5EF4-FFF2-40B4-BE49-F238E27FC236}">
                <a16:creationId xmlns:a16="http://schemas.microsoft.com/office/drawing/2014/main" id="{F38538C8-0355-4C2C-8413-1DEF9B4E5BF5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102" b="96098" l="30407" r="80853">
                        <a14:foregroundMark x1="30407" y1="49372" x2="30407" y2="49372"/>
                        <a14:foregroundMark x1="63343" y1="8102" x2="63343" y2="8102"/>
                        <a14:foregroundMark x1="50372" y1="94610" x2="50372" y2="94610"/>
                        <a14:foregroundMark x1="50942" y1="96098" x2="50942" y2="96098"/>
                        <a14:foregroundMark x1="70114" y1="42857" x2="70114" y2="42857"/>
                        <a14:foregroundMark x1="73214" y1="62070" x2="73214" y2="62070"/>
                        <a14:foregroundMark x1="78547" y1="77315" x2="78547" y2="77315"/>
                        <a14:foregroundMark x1="74107" y1="51422" x2="74107" y2="51422"/>
                        <a14:foregroundMark x1="59524" y1="85020" x2="49603" y2="89352"/>
                        <a14:foregroundMark x1="71627" y1="41270" x2="71627" y2="41270"/>
                        <a14:foregroundMark x1="71429" y1="38955" x2="71429" y2="38955"/>
                        <a14:foregroundMark x1="71379" y1="35053" x2="71379" y2="35053"/>
                        <a14:foregroundMark x1="71057" y1="33036" x2="71057" y2="33036"/>
                        <a14:foregroundMark x1="70437" y1="30787" x2="70437" y2="30787"/>
                        <a14:foregroundMark x1="68824" y1="28638" x2="68824" y2="28638"/>
                        <a14:foregroundMark x1="80853" y1="77546" x2="80853" y2="77546"/>
                        <a14:foregroundMark x1="43725" y1="84458" x2="43725" y2="84458"/>
                        <a14:foregroundMark x1="43924" y1="84788" x2="43924" y2="8478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364" t="5213" r="17688" b="1804"/>
          <a:stretch/>
        </p:blipFill>
        <p:spPr>
          <a:xfrm rot="5400000">
            <a:off x="6047089" y="2950122"/>
            <a:ext cx="2618102" cy="3384376"/>
          </a:xfrm>
        </p:spPr>
      </p:pic>
      <p:pic>
        <p:nvPicPr>
          <p:cNvPr id="10" name="Grafik 9" descr="Ein Bild, das Elektronik, Schaltkreis enthält.&#10;&#10;Automatisch generierte Beschreibung">
            <a:extLst>
              <a:ext uri="{FF2B5EF4-FFF2-40B4-BE49-F238E27FC236}">
                <a16:creationId xmlns:a16="http://schemas.microsoft.com/office/drawing/2014/main" id="{DAEE2B64-7392-4AE2-A023-42D5E1D6916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9256" b="84216" l="33012" r="7872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371" t="18603" r="23410" b="15502"/>
          <a:stretch/>
        </p:blipFill>
        <p:spPr>
          <a:xfrm rot="5400000">
            <a:off x="1703510" y="3181747"/>
            <a:ext cx="2448272" cy="2736305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D9782046-AF55-45A3-A3F5-9B40F0DB1174}"/>
              </a:ext>
            </a:extLst>
          </p:cNvPr>
          <p:cNvSpPr txBox="1"/>
          <p:nvPr/>
        </p:nvSpPr>
        <p:spPr>
          <a:xfrm>
            <a:off x="1559493" y="2774524"/>
            <a:ext cx="30243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tx2"/>
              </a:buClr>
              <a:buSzPct val="90000"/>
            </a:pPr>
            <a:r>
              <a:rPr lang="de-CH" dirty="0"/>
              <a:t>Raspberry Pi </a:t>
            </a:r>
            <a:r>
              <a:rPr lang="de-CH" dirty="0" err="1"/>
              <a:t>Camera</a:t>
            </a:r>
            <a:r>
              <a:rPr lang="de-CH" dirty="0"/>
              <a:t> V2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D9AA7410-D7F0-47AE-A110-B7D7F71AC242}"/>
              </a:ext>
            </a:extLst>
          </p:cNvPr>
          <p:cNvSpPr txBox="1"/>
          <p:nvPr/>
        </p:nvSpPr>
        <p:spPr>
          <a:xfrm>
            <a:off x="5950959" y="2777628"/>
            <a:ext cx="30243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tx2"/>
              </a:buClr>
              <a:buSzPct val="90000"/>
            </a:pPr>
            <a:r>
              <a:rPr lang="de-CH" dirty="0" err="1"/>
              <a:t>Jetson</a:t>
            </a:r>
            <a:r>
              <a:rPr lang="de-CH" dirty="0"/>
              <a:t> Nano </a:t>
            </a:r>
            <a:r>
              <a:rPr lang="de-CH" dirty="0" err="1"/>
              <a:t>dev</a:t>
            </a:r>
            <a:r>
              <a:rPr lang="de-CH" dirty="0"/>
              <a:t>. kit</a:t>
            </a:r>
          </a:p>
        </p:txBody>
      </p:sp>
    </p:spTree>
    <p:extLst>
      <p:ext uri="{BB962C8B-B14F-4D97-AF65-F5344CB8AC3E}">
        <p14:creationId xmlns:p14="http://schemas.microsoft.com/office/powerpoint/2010/main" val="24194779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726F28A-0171-43C3-B993-35539F966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Rolling-Shutter </a:t>
            </a:r>
            <a:r>
              <a:rPr lang="en-US" dirty="0" err="1"/>
              <a:t>Kompensation</a:t>
            </a:r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7EC1C5B-9DD5-443E-9D0A-C2AD7F6390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CH"/>
              <a:t>C. Renda, M. Tischhauser - Fast CV based Geometry Estimation</a:t>
            </a:r>
            <a:endParaRPr lang="de-CH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EB05877-98D5-47F9-A2C0-087455676E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B3B594-2801-4864-9089-E42463258A4B}" type="slidenum">
              <a:rPr lang="de-CH" smtClean="0"/>
              <a:pPr/>
              <a:t>30</a:t>
            </a:fld>
            <a:endParaRPr lang="de-CH"/>
          </a:p>
        </p:txBody>
      </p:sp>
      <p:sp>
        <p:nvSpPr>
          <p:cNvPr id="6" name="Bildplatzhalter 5">
            <a:extLst>
              <a:ext uri="{FF2B5EF4-FFF2-40B4-BE49-F238E27FC236}">
                <a16:creationId xmlns:a16="http://schemas.microsoft.com/office/drawing/2014/main" id="{0D8BDD34-EE00-45B4-B1DD-DD1B28015CA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pic>
        <p:nvPicPr>
          <p:cNvPr id="11" name="Inhaltsplatzhalter 10">
            <a:extLst>
              <a:ext uri="{FF2B5EF4-FFF2-40B4-BE49-F238E27FC236}">
                <a16:creationId xmlns:a16="http://schemas.microsoft.com/office/drawing/2014/main" id="{63949F4C-9B8A-487A-9C7F-8C334C1203F8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826250" y="2274288"/>
            <a:ext cx="8539500" cy="2309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531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fik 16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614F04A4-3148-4D05-936D-73070465433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045" y="1599831"/>
            <a:ext cx="7272808" cy="436168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DF623B6B-6C6D-4084-B8CD-952AC5BC2B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Dynamisches Messverfahren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D3C3741-3190-4CF4-A7D1-805B5039F09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CH" dirty="0"/>
              <a:t>Trigger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DD97880-1B03-4D37-9933-331F9717CB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CH" dirty="0"/>
              <a:t>C. Renda, M. Tischhauser - Fast CV </a:t>
            </a:r>
            <a:r>
              <a:rPr lang="de-CH" dirty="0" err="1"/>
              <a:t>based</a:t>
            </a:r>
            <a:r>
              <a:rPr lang="de-CH" dirty="0"/>
              <a:t> </a:t>
            </a:r>
            <a:r>
              <a:rPr lang="de-CH" dirty="0" err="1"/>
              <a:t>Geometry</a:t>
            </a:r>
            <a:r>
              <a:rPr lang="de-CH" dirty="0"/>
              <a:t> </a:t>
            </a:r>
            <a:r>
              <a:rPr lang="de-CH" dirty="0" err="1"/>
              <a:t>Estimation</a:t>
            </a:r>
            <a:endParaRPr lang="de-CH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61AEEDB-4F6E-4531-A096-146032929B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B3B594-2801-4864-9089-E42463258A4B}" type="slidenum">
              <a:rPr lang="de-CH" smtClean="0"/>
              <a:pPr/>
              <a:t>31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3257372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52F26879-7111-4216-9D3E-A8A161B371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3592" y="3159961"/>
            <a:ext cx="8177989" cy="1223116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3BF46ABF-26F2-4727-9215-CD2318EC155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9616" y="3125602"/>
            <a:ext cx="5646909" cy="122311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4D72D051-3BAD-4B8F-9C1A-37C555DE1D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Dynamisches Messverfahren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5014373-A5DD-405D-915A-C16B2082E0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CH"/>
              <a:t>C. Renda, M. Tischhauser - Fast CV based Geometry Estimation</a:t>
            </a:r>
            <a:endParaRPr lang="de-CH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ECB28ED-AF87-4C0C-BB3C-3C3ED3B206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B3B594-2801-4864-9089-E42463258A4B}" type="slidenum">
              <a:rPr lang="de-CH" smtClean="0"/>
              <a:pPr/>
              <a:t>32</a:t>
            </a:fld>
            <a:endParaRPr lang="de-CH"/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995F9659-519C-470F-A74E-B96DFA867D6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79376" y="1166813"/>
            <a:ext cx="10943167" cy="4824412"/>
          </a:xfrm>
        </p:spPr>
        <p:txBody>
          <a:bodyPr/>
          <a:lstStyle/>
          <a:p>
            <a:r>
              <a:rPr lang="de-CH" dirty="0"/>
              <a:t>Maximale Trigger Geschwindigkeit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88635541-3457-42CF-AF8B-1913462DDB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4622" y="4401399"/>
            <a:ext cx="8814264" cy="1078987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A31E1070-2509-4105-9563-1B5488AC1BA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9926" y="1465253"/>
            <a:ext cx="3459780" cy="1044030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3E9DF4C1-1A64-4440-9D30-820851024B3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9616" y="2309136"/>
            <a:ext cx="4122777" cy="1070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931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nhaltsplatzhalter 9" descr="Ein Bild, das Stuhl, Fenster, Gebäude, sitzend enthält.&#10;&#10;Automatisch generierte Beschreibung">
            <a:extLst>
              <a:ext uri="{FF2B5EF4-FFF2-40B4-BE49-F238E27FC236}">
                <a16:creationId xmlns:a16="http://schemas.microsoft.com/office/drawing/2014/main" id="{B382C27E-3A11-4B02-87D0-091D1A585713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86" b="-528"/>
          <a:stretch/>
        </p:blipFill>
        <p:spPr>
          <a:xfrm>
            <a:off x="3063429" y="865467"/>
            <a:ext cx="6052038" cy="5083813"/>
          </a:xfr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0D7BC6C-86BC-4D2D-9AB4-D030D57E0A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CH"/>
              <a:t>C. Renda, M. Tischhauser - Fast CV based Geometry Estimation</a:t>
            </a:r>
            <a:endParaRPr lang="de-CH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1219A7D-16E3-4528-983D-F5DA4182C0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B3B594-2801-4864-9089-E42463258A4B}" type="slidenum">
              <a:rPr lang="de-CH" smtClean="0"/>
              <a:pPr/>
              <a:t>33</a:t>
            </a:fld>
            <a:endParaRPr lang="de-CH"/>
          </a:p>
        </p:txBody>
      </p:sp>
      <p:sp>
        <p:nvSpPr>
          <p:cNvPr id="6" name="Bildplatzhalter 5">
            <a:extLst>
              <a:ext uri="{FF2B5EF4-FFF2-40B4-BE49-F238E27FC236}">
                <a16:creationId xmlns:a16="http://schemas.microsoft.com/office/drawing/2014/main" id="{14A8457F-A40F-4069-8D0D-9681BFF05D6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66D28BBB-0E54-4CA7-B6B9-D3AF4FCEDC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Demonstration (</a:t>
            </a:r>
            <a:r>
              <a:rPr lang="en-US" dirty="0" err="1"/>
              <a:t>dynamisch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1755173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78651D1-2D20-41CD-B754-88B5EFCA08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Resultate</a:t>
            </a:r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CC4A7C1-B049-4380-9A47-95C28C4FC6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CH"/>
              <a:t>C. Renda, M. Tischhauser - Fast CV based Geometry Estimation</a:t>
            </a:r>
            <a:endParaRPr lang="de-CH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0720B85-88BA-4DD0-8F35-305F1F707B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B3B594-2801-4864-9089-E42463258A4B}" type="slidenum">
              <a:rPr lang="de-CH" smtClean="0"/>
              <a:pPr/>
              <a:t>34</a:t>
            </a:fld>
            <a:endParaRPr lang="de-CH"/>
          </a:p>
        </p:txBody>
      </p:sp>
      <p:sp>
        <p:nvSpPr>
          <p:cNvPr id="6" name="Bildplatzhalter 5">
            <a:extLst>
              <a:ext uri="{FF2B5EF4-FFF2-40B4-BE49-F238E27FC236}">
                <a16:creationId xmlns:a16="http://schemas.microsoft.com/office/drawing/2014/main" id="{8ECB4F91-0CC2-4188-86B7-D3579AAD9D5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pic>
        <p:nvPicPr>
          <p:cNvPr id="12" name="Inhaltsplatzhalter 11">
            <a:extLst>
              <a:ext uri="{FF2B5EF4-FFF2-40B4-BE49-F238E27FC236}">
                <a16:creationId xmlns:a16="http://schemas.microsoft.com/office/drawing/2014/main" id="{FC1EB16F-46DC-4DD7-94E8-385E20B671EF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4887" y="819000"/>
            <a:ext cx="6989121" cy="5220000"/>
          </a:xfrm>
        </p:spPr>
      </p:pic>
    </p:spTree>
    <p:extLst>
      <p:ext uri="{BB962C8B-B14F-4D97-AF65-F5344CB8AC3E}">
        <p14:creationId xmlns:p14="http://schemas.microsoft.com/office/powerpoint/2010/main" val="15238016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78651D1-2D20-41CD-B754-88B5EFCA08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Resultate</a:t>
            </a:r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CC4A7C1-B049-4380-9A47-95C28C4FC6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CH"/>
              <a:t>C. Renda, M. Tischhauser - Fast CV based Geometry Estimation</a:t>
            </a:r>
            <a:endParaRPr lang="de-CH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0720B85-88BA-4DD0-8F35-305F1F707B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B3B594-2801-4864-9089-E42463258A4B}" type="slidenum">
              <a:rPr lang="de-CH" smtClean="0"/>
              <a:pPr/>
              <a:t>35</a:t>
            </a:fld>
            <a:endParaRPr lang="de-CH"/>
          </a:p>
        </p:txBody>
      </p:sp>
      <p:sp>
        <p:nvSpPr>
          <p:cNvPr id="6" name="Bildplatzhalter 5">
            <a:extLst>
              <a:ext uri="{FF2B5EF4-FFF2-40B4-BE49-F238E27FC236}">
                <a16:creationId xmlns:a16="http://schemas.microsoft.com/office/drawing/2014/main" id="{8ECB4F91-0CC2-4188-86B7-D3579AAD9D5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pic>
        <p:nvPicPr>
          <p:cNvPr id="7" name="Inhaltsplatzhalter 6" descr="Ein Bild, das Text enthält.&#10;&#10;Automatisch generierte Beschreibung">
            <a:extLst>
              <a:ext uri="{FF2B5EF4-FFF2-40B4-BE49-F238E27FC236}">
                <a16:creationId xmlns:a16="http://schemas.microsoft.com/office/drawing/2014/main" id="{4E3669DF-F568-404B-B2F3-C739B3752302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5600" y="820800"/>
            <a:ext cx="6989121" cy="5220000"/>
          </a:xfrm>
        </p:spPr>
      </p:pic>
    </p:spTree>
    <p:extLst>
      <p:ext uri="{BB962C8B-B14F-4D97-AF65-F5344CB8AC3E}">
        <p14:creationId xmlns:p14="http://schemas.microsoft.com/office/powerpoint/2010/main" val="21384073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CA1341-770E-446A-AF16-4A25023CE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Resulate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1975062-70AA-4095-8584-31917EA4A09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err="1"/>
              <a:t>Geschwindigkeit</a:t>
            </a:r>
            <a:endParaRPr lang="en-US" dirty="0"/>
          </a:p>
          <a:p>
            <a:pPr lvl="1"/>
            <a:r>
              <a:rPr lang="en-US" dirty="0"/>
              <a:t>2 m/s</a:t>
            </a:r>
          </a:p>
          <a:p>
            <a:pPr lvl="1"/>
            <a:r>
              <a:rPr lang="en-US" dirty="0"/>
              <a:t>Main loop 16 frames/s</a:t>
            </a:r>
          </a:p>
          <a:p>
            <a:r>
              <a:rPr lang="en-US" dirty="0" err="1"/>
              <a:t>Relativer</a:t>
            </a:r>
            <a:r>
              <a:rPr lang="en-US" dirty="0"/>
              <a:t> </a:t>
            </a:r>
            <a:r>
              <a:rPr lang="en-US" dirty="0" err="1"/>
              <a:t>Messfehler</a:t>
            </a:r>
            <a:endParaRPr lang="en-US" dirty="0"/>
          </a:p>
          <a:p>
            <a:pPr lvl="1"/>
            <a:r>
              <a:rPr lang="en-US" dirty="0" err="1"/>
              <a:t>Durchmesser</a:t>
            </a:r>
            <a:r>
              <a:rPr lang="en-US" dirty="0"/>
              <a:t> </a:t>
            </a:r>
            <a:r>
              <a:rPr lang="en-US" dirty="0" err="1"/>
              <a:t>statisch</a:t>
            </a:r>
            <a:r>
              <a:rPr lang="en-US" dirty="0"/>
              <a:t>:	0.54%</a:t>
            </a:r>
          </a:p>
          <a:p>
            <a:pPr lvl="1"/>
            <a:r>
              <a:rPr lang="en-US" dirty="0" err="1"/>
              <a:t>Durchmesser</a:t>
            </a:r>
            <a:r>
              <a:rPr lang="en-US" dirty="0"/>
              <a:t> </a:t>
            </a:r>
            <a:r>
              <a:rPr lang="en-US" dirty="0" err="1"/>
              <a:t>dynamisch</a:t>
            </a:r>
            <a:r>
              <a:rPr lang="en-US" dirty="0"/>
              <a:t>:	1.60%</a:t>
            </a:r>
          </a:p>
          <a:p>
            <a:pPr lvl="1"/>
            <a:r>
              <a:rPr lang="en-US" dirty="0" err="1"/>
              <a:t>Länge</a:t>
            </a:r>
            <a:r>
              <a:rPr lang="en-US" dirty="0"/>
              <a:t> (</a:t>
            </a:r>
            <a:r>
              <a:rPr lang="en-US" dirty="0" err="1"/>
              <a:t>statisch</a:t>
            </a:r>
            <a:r>
              <a:rPr lang="en-US" dirty="0"/>
              <a:t>):		0.22%</a:t>
            </a:r>
          </a:p>
          <a:p>
            <a:pPr lvl="1"/>
            <a:r>
              <a:rPr lang="en-US" dirty="0" err="1"/>
              <a:t>Länge</a:t>
            </a:r>
            <a:r>
              <a:rPr lang="en-US" dirty="0"/>
              <a:t> (</a:t>
            </a:r>
            <a:r>
              <a:rPr lang="en-US" dirty="0" err="1"/>
              <a:t>dynamisch</a:t>
            </a:r>
            <a:r>
              <a:rPr lang="en-US" dirty="0"/>
              <a:t>):		1.01%</a:t>
            </a:r>
          </a:p>
          <a:p>
            <a:pPr lvl="1"/>
            <a:endParaRPr lang="en-US" dirty="0"/>
          </a:p>
          <a:p>
            <a:pPr marL="529675" lvl="1" indent="0">
              <a:buNone/>
            </a:pPr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0738831-81C9-41D0-974D-2DD3AE3FDB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CH"/>
              <a:t>C. Renda, M. Tischhauser - Fast CV based Geometry Estimation</a:t>
            </a:r>
            <a:endParaRPr lang="de-CH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7EE450A-8B37-4DE4-9BF7-19361CECE6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B3B594-2801-4864-9089-E42463258A4B}" type="slidenum">
              <a:rPr lang="de-CH" smtClean="0"/>
              <a:pPr/>
              <a:t>36</a:t>
            </a:fld>
            <a:endParaRPr lang="de-CH"/>
          </a:p>
        </p:txBody>
      </p:sp>
      <p:sp>
        <p:nvSpPr>
          <p:cNvPr id="6" name="Bildplatzhalter 5">
            <a:extLst>
              <a:ext uri="{FF2B5EF4-FFF2-40B4-BE49-F238E27FC236}">
                <a16:creationId xmlns:a16="http://schemas.microsoft.com/office/drawing/2014/main" id="{ED43C9F1-6D32-4A49-AFBA-161A8EF36DC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38236627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081E034-E81D-4BCA-90D8-88044DAEEA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Vorgehen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08951C2-2D86-4D05-BBCC-9D84239F11C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263525" indent="0">
              <a:buNone/>
            </a:pPr>
            <a:r>
              <a:rPr lang="de-CH" sz="2200" dirty="0"/>
              <a:t>Statisch</a:t>
            </a:r>
          </a:p>
          <a:p>
            <a:r>
              <a:rPr lang="de-CH" dirty="0"/>
              <a:t>Beleuchtung</a:t>
            </a:r>
          </a:p>
          <a:p>
            <a:r>
              <a:rPr lang="de-CH" dirty="0"/>
              <a:t>Kalibration</a:t>
            </a:r>
          </a:p>
          <a:p>
            <a:r>
              <a:rPr lang="de-CH" dirty="0"/>
              <a:t>Messverfahren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BA053B3-D18A-47AC-9990-7390EB2A441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264563" indent="0">
              <a:buNone/>
            </a:pPr>
            <a:r>
              <a:rPr lang="de-CH" sz="2200" dirty="0"/>
              <a:t>Dynamisch</a:t>
            </a:r>
          </a:p>
          <a:p>
            <a:r>
              <a:rPr lang="de-CH" dirty="0"/>
              <a:t>Trigger</a:t>
            </a:r>
          </a:p>
          <a:p>
            <a:r>
              <a:rPr lang="de-CH" dirty="0"/>
              <a:t>Rolling-</a:t>
            </a:r>
            <a:r>
              <a:rPr lang="de-CH" dirty="0" err="1"/>
              <a:t>Shutter</a:t>
            </a:r>
            <a:r>
              <a:rPr lang="de-CH" dirty="0"/>
              <a:t> Kompensation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2C6D61C-7397-4376-826F-2974110336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CH"/>
              <a:t>C. Renda, M. Tischhauser - Fast CV based Geometry Estimation</a:t>
            </a:r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2B46A3A-56B8-4F73-9ED8-EE9CF4AECE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B3B594-2801-4864-9089-E42463258A4B}" type="slidenum">
              <a:rPr lang="de-CH" smtClean="0"/>
              <a:pPr/>
              <a:t>4</a:t>
            </a:fld>
            <a:endParaRPr lang="de-CH"/>
          </a:p>
        </p:txBody>
      </p:sp>
      <p:sp>
        <p:nvSpPr>
          <p:cNvPr id="7" name="Bildplatzhalter 6">
            <a:extLst>
              <a:ext uri="{FF2B5EF4-FFF2-40B4-BE49-F238E27FC236}">
                <a16:creationId xmlns:a16="http://schemas.microsoft.com/office/drawing/2014/main" id="{9B011C2B-7E89-48FB-8A2B-C2D2034CCAD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4859012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Beleuchtung</a:t>
            </a:r>
          </a:p>
        </p:txBody>
      </p:sp>
      <p:pic>
        <p:nvPicPr>
          <p:cNvPr id="9" name="Inhaltsplatzhalter 8" descr="Ein Bild, das groß, weiß, Tisch enthält.&#10;&#10;Automatisch generierte Beschreibung">
            <a:extLst>
              <a:ext uri="{FF2B5EF4-FFF2-40B4-BE49-F238E27FC236}">
                <a16:creationId xmlns:a16="http://schemas.microsoft.com/office/drawing/2014/main" id="{F86BA74E-B89E-4BE9-BA02-BD95230ED382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61" r="2965"/>
          <a:stretch/>
        </p:blipFill>
        <p:spPr>
          <a:xfrm>
            <a:off x="2711624" y="995754"/>
            <a:ext cx="7200801" cy="4866492"/>
          </a:xfrm>
        </p:spPr>
      </p:pic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CH"/>
              <a:t>Name, Thema, Rapperswil, 1.12.2011</a:t>
            </a:r>
            <a:endParaRPr lang="de-CH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B3B594-2801-4864-9089-E42463258A4B}" type="slidenum">
              <a:rPr lang="de-CH" smtClean="0"/>
              <a:pPr/>
              <a:t>5</a:t>
            </a:fld>
            <a:endParaRPr lang="de-CH"/>
          </a:p>
        </p:txBody>
      </p:sp>
      <p:pic>
        <p:nvPicPr>
          <p:cNvPr id="7" name="Bildplatzhalter 6" descr="Ein Bild, das Tisch enthält.&#10;&#10;Automatisch generierte Beschreibung">
            <a:extLst>
              <a:ext uri="{FF2B5EF4-FFF2-40B4-BE49-F238E27FC236}">
                <a16:creationId xmlns:a16="http://schemas.microsoft.com/office/drawing/2014/main" id="{5E9DECA4-552E-4C62-BD98-0DED0ACCA44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2" b="2772"/>
          <a:stretch/>
        </p:blipFill>
        <p:spPr>
          <a:xfrm>
            <a:off x="2999656" y="1023689"/>
            <a:ext cx="6624736" cy="4810622"/>
          </a:xfrm>
        </p:spPr>
      </p:pic>
      <p:pic>
        <p:nvPicPr>
          <p:cNvPr id="14" name="Grafik 13" descr="Ein Bild, das drinnen, sitzend, Tisch, klein enthält.&#10;&#10;Automatisch generierte Beschreibung">
            <a:extLst>
              <a:ext uri="{FF2B5EF4-FFF2-40B4-BE49-F238E27FC236}">
                <a16:creationId xmlns:a16="http://schemas.microsoft.com/office/drawing/2014/main" id="{92F21C29-C5EA-42B4-B5A3-558D796763A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51" t="29000" r="7475"/>
          <a:stretch/>
        </p:blipFill>
        <p:spPr>
          <a:xfrm>
            <a:off x="2279577" y="995754"/>
            <a:ext cx="7632848" cy="4869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147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90235B1-A78E-44EC-9A4E-EC84B1E64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Beleuchtung</a:t>
            </a:r>
          </a:p>
        </p:txBody>
      </p:sp>
      <p:pic>
        <p:nvPicPr>
          <p:cNvPr id="16" name="Inhaltsplatzhalter 15" descr="Ein Bild, das Karte enthält.&#10;&#10;Automatisch generierte Beschreibung">
            <a:extLst>
              <a:ext uri="{FF2B5EF4-FFF2-40B4-BE49-F238E27FC236}">
                <a16:creationId xmlns:a16="http://schemas.microsoft.com/office/drawing/2014/main" id="{204DC9BD-4AF5-4913-B48F-B67AEC590FB8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25" y="1389275"/>
            <a:ext cx="10942638" cy="4379487"/>
          </a:xfr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7FA0AA6-85F7-40A0-AAAE-9642603896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CH"/>
              <a:t>C. Renda, M. Tischhauser - Fast CV based Geometry Estimation</a:t>
            </a:r>
            <a:endParaRPr lang="de-CH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B6FC17E-9BA6-43EE-A6F6-93A3C84D8A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B3B594-2801-4864-9089-E42463258A4B}" type="slidenum">
              <a:rPr lang="de-CH" smtClean="0"/>
              <a:pPr/>
              <a:t>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61875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90235B1-A78E-44EC-9A4E-EC84B1E64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Beleuchtung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7FA0AA6-85F7-40A0-AAAE-9642603896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CH"/>
              <a:t>C. Renda, M. Tischhauser - Fast CV based Geometry Estimation</a:t>
            </a:r>
            <a:endParaRPr lang="de-CH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B6FC17E-9BA6-43EE-A6F6-93A3C84D8A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B3B594-2801-4864-9089-E42463258A4B}" type="slidenum">
              <a:rPr lang="de-CH" smtClean="0"/>
              <a:pPr/>
              <a:t>7</a:t>
            </a:fld>
            <a:endParaRPr lang="de-CH"/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906479C9-D29D-4DD0-8374-6C241E5AB2B2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25" y="1389275"/>
            <a:ext cx="10942638" cy="4379487"/>
          </a:xfrm>
        </p:spPr>
      </p:pic>
    </p:spTree>
    <p:extLst>
      <p:ext uri="{BB962C8B-B14F-4D97-AF65-F5344CB8AC3E}">
        <p14:creationId xmlns:p14="http://schemas.microsoft.com/office/powerpoint/2010/main" val="14120012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3899E3F-D97F-4FA8-8CE8-A761DAEF1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Kalibration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F7DDD13-0298-4194-B029-7BC8273DD1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CH"/>
              <a:t>C. Renda, M. Tischhauser - Fast CV based Geometry Estimation</a:t>
            </a:r>
            <a:endParaRPr lang="de-CH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877F641-6884-4FA5-9D79-9D9E97B718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B3B594-2801-4864-9089-E42463258A4B}" type="slidenum">
              <a:rPr lang="de-CH" smtClean="0"/>
              <a:pPr/>
              <a:t>8</a:t>
            </a:fld>
            <a:endParaRPr lang="de-CH"/>
          </a:p>
        </p:txBody>
      </p:sp>
      <p:pic>
        <p:nvPicPr>
          <p:cNvPr id="25" name="Inhaltsplatzhalter 24" descr="Ein Bild, das Tisch, Objekt, Stück, sitzend enthält.&#10;&#10;Automatisch generierte Beschreibung">
            <a:extLst>
              <a:ext uri="{FF2B5EF4-FFF2-40B4-BE49-F238E27FC236}">
                <a16:creationId xmlns:a16="http://schemas.microsoft.com/office/drawing/2014/main" id="{D093B9D0-8FA9-4A21-8172-B9649B692775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112" y="1403612"/>
            <a:ext cx="3179220" cy="1800000"/>
          </a:xfrm>
        </p:spPr>
      </p:pic>
      <p:pic>
        <p:nvPicPr>
          <p:cNvPr id="31" name="Grafik 30" descr="Ein Bild, das drinnen, Tisch, aus Holz, sitzend enthält.&#10;&#10;Automatisch generierte Beschreibung">
            <a:extLst>
              <a:ext uri="{FF2B5EF4-FFF2-40B4-BE49-F238E27FC236}">
                <a16:creationId xmlns:a16="http://schemas.microsoft.com/office/drawing/2014/main" id="{620FC40D-EAB1-4774-A45A-5AF3B5D218C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6389" y="1412776"/>
            <a:ext cx="3179221" cy="1800000"/>
          </a:xfrm>
          <a:prstGeom prst="rect">
            <a:avLst/>
          </a:prstGeom>
        </p:spPr>
      </p:pic>
      <p:pic>
        <p:nvPicPr>
          <p:cNvPr id="33" name="Grafik 32">
            <a:extLst>
              <a:ext uri="{FF2B5EF4-FFF2-40B4-BE49-F238E27FC236}">
                <a16:creationId xmlns:a16="http://schemas.microsoft.com/office/drawing/2014/main" id="{FB5398D9-8F9C-48B2-81C2-2FD4EB410B3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109" y="3553065"/>
            <a:ext cx="3179221" cy="1800000"/>
          </a:xfrm>
          <a:prstGeom prst="rect">
            <a:avLst/>
          </a:prstGeom>
        </p:spPr>
      </p:pic>
      <p:pic>
        <p:nvPicPr>
          <p:cNvPr id="35" name="Grafik 34" descr="Ein Bild, das Tisch, aus Holz, sitzend, Brett enthält.&#10;&#10;Automatisch generierte Beschreibung">
            <a:extLst>
              <a:ext uri="{FF2B5EF4-FFF2-40B4-BE49-F238E27FC236}">
                <a16:creationId xmlns:a16="http://schemas.microsoft.com/office/drawing/2014/main" id="{66783631-AB0D-4C38-BA51-F58B71FAF68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9667" y="1412776"/>
            <a:ext cx="3179221" cy="1800000"/>
          </a:xfrm>
          <a:prstGeom prst="rect">
            <a:avLst/>
          </a:prstGeom>
        </p:spPr>
      </p:pic>
      <p:pic>
        <p:nvPicPr>
          <p:cNvPr id="37" name="Grafik 36" descr="Ein Bild, das Tisch, drinnen, sitzend, aus Holz enthält.&#10;&#10;Automatisch generierte Beschreibung">
            <a:extLst>
              <a:ext uri="{FF2B5EF4-FFF2-40B4-BE49-F238E27FC236}">
                <a16:creationId xmlns:a16="http://schemas.microsoft.com/office/drawing/2014/main" id="{9F094CF0-59FC-4F81-8EAE-E65C8672DF2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6388" y="3553065"/>
            <a:ext cx="3179221" cy="1800000"/>
          </a:xfrm>
          <a:prstGeom prst="rect">
            <a:avLst/>
          </a:prstGeom>
        </p:spPr>
      </p:pic>
      <p:pic>
        <p:nvPicPr>
          <p:cNvPr id="39" name="Grafik 38" descr="Ein Bild, das Kasten, aus Holz, sitzend, Tisch enthält.&#10;&#10;Automatisch generierte Beschreibung">
            <a:extLst>
              <a:ext uri="{FF2B5EF4-FFF2-40B4-BE49-F238E27FC236}">
                <a16:creationId xmlns:a16="http://schemas.microsoft.com/office/drawing/2014/main" id="{E51CFBAB-EB75-4D0C-98C6-9D593C01049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9667" y="3553065"/>
            <a:ext cx="3179221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0058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3F70633-17B2-4DD6-BB38-AE2392114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Kalibration</a:t>
            </a:r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7355ADE4-A57A-4B27-813F-79771F264FC4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681" y="2609397"/>
            <a:ext cx="10942638" cy="1639205"/>
          </a:xfr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A14C460-9D37-4046-AA9F-E61370E2C2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CH"/>
              <a:t>C. Renda, M. Tischhauser - Fast CV based Geometry Estimation</a:t>
            </a:r>
            <a:endParaRPr lang="de-CH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5F123F7-AD0B-4CDA-BA34-025DB28412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B3B594-2801-4864-9089-E42463258A4B}" type="slidenum">
              <a:rPr lang="de-CH" smtClean="0"/>
              <a:pPr/>
              <a:t>9</a:t>
            </a:fld>
            <a:endParaRPr lang="de-CH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2ABE942F-8E90-4190-A605-673F907668F8}"/>
              </a:ext>
            </a:extLst>
          </p:cNvPr>
          <p:cNvSpPr txBox="1"/>
          <p:nvPr/>
        </p:nvSpPr>
        <p:spPr>
          <a:xfrm>
            <a:off x="479376" y="1156101"/>
            <a:ext cx="85689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tx2"/>
              </a:buClr>
              <a:buSzPct val="90000"/>
            </a:pPr>
            <a:r>
              <a:rPr lang="de-CH" sz="2400" dirty="0" err="1"/>
              <a:t>Distortion</a:t>
            </a:r>
            <a:r>
              <a:rPr lang="de-CH" sz="2400" dirty="0"/>
              <a:t>-Modell in </a:t>
            </a:r>
            <a:r>
              <a:rPr lang="de-CH" sz="2400" dirty="0" err="1"/>
              <a:t>OpenCV</a:t>
            </a:r>
            <a:endParaRPr lang="de-CH" sz="2400" dirty="0"/>
          </a:p>
        </p:txBody>
      </p:sp>
    </p:spTree>
    <p:extLst>
      <p:ext uri="{BB962C8B-B14F-4D97-AF65-F5344CB8AC3E}">
        <p14:creationId xmlns:p14="http://schemas.microsoft.com/office/powerpoint/2010/main" val="2045527981"/>
      </p:ext>
    </p:extLst>
  </p:cSld>
  <p:clrMapOvr>
    <a:masterClrMapping/>
  </p:clrMapOvr>
</p:sld>
</file>

<file path=ppt/theme/theme1.xml><?xml version="1.0" encoding="utf-8"?>
<a:theme xmlns:a="http://schemas.openxmlformats.org/drawingml/2006/main" name="HSR_Vorlage_16zu9">
  <a:themeElements>
    <a:clrScheme name="HSR-Farben">
      <a:dk1>
        <a:sysClr val="windowText" lastClr="000000"/>
      </a:dk1>
      <a:lt1>
        <a:sysClr val="window" lastClr="FFFFFF"/>
      </a:lt1>
      <a:dk2>
        <a:srgbClr val="0065A3"/>
      </a:dk2>
      <a:lt2>
        <a:srgbClr val="C6C7C8"/>
      </a:lt2>
      <a:accent1>
        <a:srgbClr val="0065A3"/>
      </a:accent1>
      <a:accent2>
        <a:srgbClr val="6E1C50"/>
      </a:accent2>
      <a:accent3>
        <a:srgbClr val="548C86"/>
      </a:accent3>
      <a:accent4>
        <a:srgbClr val="7B6951"/>
      </a:accent4>
      <a:accent5>
        <a:srgbClr val="00738D"/>
      </a:accent5>
      <a:accent6>
        <a:srgbClr val="BABD5D"/>
      </a:accent6>
      <a:hlink>
        <a:srgbClr val="0065A3"/>
      </a:hlink>
      <a:folHlink>
        <a:srgbClr val="6E1C5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marL="285750" indent="-285750">
          <a:buClr>
            <a:schemeClr val="tx2"/>
          </a:buClr>
          <a:buSzPct val="90000"/>
          <a:buFont typeface="Wingdings" pitchFamily="2" charset="2"/>
          <a:buChar char="n"/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HSR_Vorlage 16 zu 9.potx" id="{3972985D-EAFF-4E4C-890C-8598E52F9A14}" vid="{61EF0D23-8B01-4A05-856F-2622CEF8FA57}"/>
    </a:ext>
  </a:extLst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HSR_Vorlage_16zu9</Template>
  <TotalTime>0</TotalTime>
  <Words>843</Words>
  <Application>Microsoft Office PowerPoint</Application>
  <PresentationFormat>Breitbild</PresentationFormat>
  <Paragraphs>203</Paragraphs>
  <Slides>36</Slides>
  <Notes>10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36</vt:i4>
      </vt:variant>
    </vt:vector>
  </HeadingPairs>
  <TitlesOfParts>
    <vt:vector size="41" baseType="lpstr">
      <vt:lpstr>Agency FB</vt:lpstr>
      <vt:lpstr>Arial</vt:lpstr>
      <vt:lpstr>Calibri</vt:lpstr>
      <vt:lpstr>Wingdings</vt:lpstr>
      <vt:lpstr>HSR_Vorlage_16zu9</vt:lpstr>
      <vt:lpstr>Präsentation BA FS 2020 </vt:lpstr>
      <vt:lpstr>Ausgangslage</vt:lpstr>
      <vt:lpstr>Ausgangslage</vt:lpstr>
      <vt:lpstr>Vorgehen</vt:lpstr>
      <vt:lpstr>Beleuchtung</vt:lpstr>
      <vt:lpstr>Beleuchtung</vt:lpstr>
      <vt:lpstr>Beleuchtung</vt:lpstr>
      <vt:lpstr>Kalibration</vt:lpstr>
      <vt:lpstr>Kalibration</vt:lpstr>
      <vt:lpstr>Kalibration</vt:lpstr>
      <vt:lpstr>Kalibration</vt:lpstr>
      <vt:lpstr>Kalibration</vt:lpstr>
      <vt:lpstr>Kalibration</vt:lpstr>
      <vt:lpstr>Kalibration</vt:lpstr>
      <vt:lpstr>Kalibration</vt:lpstr>
      <vt:lpstr>Kalibration</vt:lpstr>
      <vt:lpstr>Kalibration</vt:lpstr>
      <vt:lpstr>Kalbibration</vt:lpstr>
      <vt:lpstr>Kalibration</vt:lpstr>
      <vt:lpstr>Kalibration</vt:lpstr>
      <vt:lpstr>Messverfahren</vt:lpstr>
      <vt:lpstr>Messverfahren</vt:lpstr>
      <vt:lpstr>Messverfahren</vt:lpstr>
      <vt:lpstr>Messverfahren</vt:lpstr>
      <vt:lpstr>Messverfahren</vt:lpstr>
      <vt:lpstr>Demonstration (statisch)</vt:lpstr>
      <vt:lpstr>Rolling-Shutter Kompensation</vt:lpstr>
      <vt:lpstr>Rolling-Shutter Kompensation</vt:lpstr>
      <vt:lpstr>Rolling-Shutter Kompensation</vt:lpstr>
      <vt:lpstr>Rolling-Shutter Kompensation</vt:lpstr>
      <vt:lpstr>Dynamisches Messverfahren</vt:lpstr>
      <vt:lpstr>Dynamisches Messverfahren</vt:lpstr>
      <vt:lpstr>Demonstration (dynamisch)</vt:lpstr>
      <vt:lpstr>Resultate</vt:lpstr>
      <vt:lpstr>Resultate</vt:lpstr>
      <vt:lpstr>Resulate</vt:lpstr>
    </vt:vector>
  </TitlesOfParts>
  <Company>HSR Technikum Rapperswil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WILLKOMMEN AN DER HSR</dc:title>
  <dc:creator>HSR</dc:creator>
  <cp:lastModifiedBy>Cedric Renda</cp:lastModifiedBy>
  <cp:revision>64</cp:revision>
  <cp:lastPrinted>2010-12-20T15:36:07Z</cp:lastPrinted>
  <dcterms:created xsi:type="dcterms:W3CDTF">2014-09-05T09:23:07Z</dcterms:created>
  <dcterms:modified xsi:type="dcterms:W3CDTF">2020-06-17T12:32:19Z</dcterms:modified>
</cp:coreProperties>
</file>